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0"/>
  </p:notesMasterIdLst>
  <p:sldIdLst>
    <p:sldId id="256" r:id="rId2"/>
    <p:sldId id="270" r:id="rId3"/>
    <p:sldId id="271" r:id="rId4"/>
    <p:sldId id="259" r:id="rId5"/>
    <p:sldId id="278" r:id="rId6"/>
    <p:sldId id="277" r:id="rId7"/>
    <p:sldId id="279" r:id="rId8"/>
    <p:sldId id="260" r:id="rId9"/>
    <p:sldId id="261" r:id="rId10"/>
    <p:sldId id="262" r:id="rId11"/>
    <p:sldId id="266" r:id="rId12"/>
    <p:sldId id="264" r:id="rId13"/>
    <p:sldId id="268" r:id="rId14"/>
    <p:sldId id="274" r:id="rId15"/>
    <p:sldId id="275" r:id="rId16"/>
    <p:sldId id="276" r:id="rId17"/>
    <p:sldId id="265" r:id="rId18"/>
    <p:sldId id="280" r:id="rId19"/>
    <p:sldId id="267" r:id="rId20"/>
    <p:sldId id="282" r:id="rId21"/>
    <p:sldId id="281" r:id="rId22"/>
    <p:sldId id="283" r:id="rId23"/>
    <p:sldId id="284" r:id="rId24"/>
    <p:sldId id="285" r:id="rId25"/>
    <p:sldId id="286" r:id="rId26"/>
    <p:sldId id="288" r:id="rId27"/>
    <p:sldId id="290" r:id="rId28"/>
    <p:sldId id="287" r:id="rId29"/>
    <p:sldId id="289" r:id="rId30"/>
    <p:sldId id="291" r:id="rId31"/>
    <p:sldId id="293" r:id="rId32"/>
    <p:sldId id="294" r:id="rId33"/>
    <p:sldId id="296" r:id="rId34"/>
    <p:sldId id="295" r:id="rId35"/>
    <p:sldId id="297" r:id="rId36"/>
    <p:sldId id="298" r:id="rId37"/>
    <p:sldId id="299" r:id="rId38"/>
    <p:sldId id="301" r:id="rId39"/>
  </p:sldIdLst>
  <p:sldSz cx="12192000" cy="6858000"/>
  <p:notesSz cx="6858000" cy="9144000"/>
  <p:embeddedFontLst>
    <p:embeddedFont>
      <p:font typeface="Calibri" panose="020F0502020204030204" pitchFamily="34" charset="0"/>
      <p:regular r:id="rId41"/>
      <p:bold r:id="rId42"/>
      <p:italic r:id="rId43"/>
      <p:boldItalic r:id="rId44"/>
    </p:embeddedFont>
    <p:embeddedFont>
      <p:font typeface="Calibri Light" panose="020F0302020204030204" pitchFamily="34" charset="0"/>
      <p:regular r:id="rId45"/>
      <p:italic r:id="rId46"/>
    </p:embeddedFont>
    <p:embeddedFont>
      <p:font typeface="Fira Code" panose="020B0809050000020004" pitchFamily="49" charset="0"/>
      <p:regular r:id="rId47"/>
      <p:bold r:id="rId48"/>
    </p:embeddedFont>
    <p:embeddedFont>
      <p:font typeface="Inter" panose="02000503000000020004" pitchFamily="2" charset="0"/>
      <p:regular r:id="rId49"/>
      <p:bold r:id="rId50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5FF"/>
    <a:srgbClr val="172C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font" Target="fonts/font1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9.fntdata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jp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5DCA85-6CB5-4D5E-B716-32D91C10E3E5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2B8FD-E5F3-4002-B73A-4E9BF7B78E35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843980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05E9BC-01D3-4E03-DAA6-E7A5846E90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72FB664-7B4D-5846-AF68-D6E299718C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25EF06F-8C78-840F-CA46-F6357D488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DEEC805-7008-020A-BE9B-28F8E36DE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2ABA437-240E-E035-AB7C-FECD8178E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47553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862F09-4642-7685-9455-44A4EC70B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6FC4600-7CFE-C1E7-A4E7-F68D5318B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75F1A0A-617D-6C21-97C1-4E27E5782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61CA9C2-0279-B425-9699-F33E72783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5BDDDFB-B6CA-5AB6-9771-9D2CD593D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86978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92EA06C-8766-F455-9355-5264258040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46E4637-C68D-A946-D978-D7ACF760EE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567D45E-5B3B-31DB-3B3F-C18C8AEA5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F5BA69-A6CE-3E99-4113-9CB3EE3BD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4670277-81A4-E3BC-6520-140E8CDF4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66412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96AE6B-D4AD-2DCB-DD09-F2925FF64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8701909-A5AB-8B14-4660-E7C00D9E69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B544372-4C53-2C64-F637-A420798FE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2D69431-E782-E24E-00A4-9A6E5BB1D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F144904-1241-37D1-DB63-0E1CFDB18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32685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0F0644-9CAF-650B-25A6-96324ED61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BF1E69E-622E-2A07-0185-944C6B9D8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64B793D-AED8-1670-F380-767B98CCA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1D76204-C6A8-61F9-31D0-CABB2F703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A51552-7D0D-3BD9-7F48-2B6034509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11766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3D1A9A-A59C-C3D2-91BF-B9EF5B165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EDCC1C3-6DEA-5230-FC78-8C9292B6F9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8A2D848-5223-78F3-BB5D-2378FAF4F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BF8DEA9-DCF1-DBC0-030C-AE10DD6D6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2913810-BF6D-9149-0AF9-125494399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F75F734-EF72-BFEC-EC0D-E351D957A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57387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F033FE-5413-8DD3-47CA-A987D3629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863B07B-1984-857B-1E0C-85BF464490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A41CD09-0F20-A4D5-33A9-4B69626AF1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17809EB-4596-2A86-2411-3B8C472061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4FD52F7-9989-6F6E-D48D-0A424F0D5F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37003F2-40FA-E1FF-C4C7-E6CEFCC2F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C40279A-694F-B1D9-DF0C-1F11554A8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282AC6D-0C88-7B31-64C4-38D418638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733125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AD0B9C-6F39-079D-10EB-EDADD7294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7330A42-F20D-5FB5-5002-677B52283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B83716D-1152-E052-9E6C-1EED4A0DE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C1AD58F-2B9F-DD2B-31B6-33A59F39A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34826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E664939-5380-95E3-8534-CFB8091B1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212F318-5087-5B86-BBF2-4E43D39B7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CC05675-D4E2-45AF-F84F-E91453A8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00796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471695-68F9-8D6C-0BCE-36B06177D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166C48-4CC2-6D4F-0326-EE578C939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08E0D68-53B4-1264-AC0F-11A24F4BE3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A7C798C-FE28-B490-F458-84968163D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DC5162F-6B6B-A8F5-DF7A-52CB4703B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570F6EC-A993-1EE6-F367-1FD87341A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962210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B3690E-4396-40F8-8D6A-FAA1EB762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9A03A18-1545-2E5D-BB3F-95CCCD1A71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AB91151-0735-D1E5-8E93-75ABF4FB8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088E582-AC2B-D331-6A85-1AD952D9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915D3F6-0733-F4FA-A8DC-E8BC2D71F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D06FAA3-E165-DF64-E8FF-6638CFD21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44944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94503B0-157E-ECD6-26CC-350390ADE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80DE6EA-AC93-2C76-B06A-F9E171EF5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DBD34C9-B858-39A9-1894-76A7EC6574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54B85DC-5352-B0FD-EF29-FE2B43D1BD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BF79A5D-74E6-B4D3-95AD-18DA130922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004687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3200" b="1" dirty="0">
                <a:latin typeface="Inter" panose="02000503000000020004" pitchFamily="2" charset="0"/>
                <a:ea typeface="Inter" panose="02000503000000020004" pitchFamily="2" charset="0"/>
              </a:rPr>
              <a:t>Gestion des activités d’un apiculteur</a:t>
            </a:r>
          </a:p>
          <a:p>
            <a:pPr algn="ctr"/>
            <a:endParaRPr lang="fr-CH" sz="4000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TPI 2024</a:t>
            </a:r>
          </a:p>
          <a:p>
            <a:pPr algn="ctr"/>
            <a:r>
              <a:rPr lang="fr-CH" sz="1400" dirty="0">
                <a:latin typeface="Inter" panose="02000503000000020004" pitchFamily="2" charset="0"/>
                <a:ea typeface="Inter" panose="02000503000000020004" pitchFamily="2" charset="0"/>
              </a:rPr>
              <a:t>Kevin Avdylaj – CID4B</a:t>
            </a: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7334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Frontend</a:t>
            </a:r>
          </a:p>
        </p:txBody>
      </p:sp>
      <p:pic>
        <p:nvPicPr>
          <p:cNvPr id="3" name="Image 2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C5D6C293-53A0-F9C3-A375-78030E8A30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3106" y="1170830"/>
            <a:ext cx="1360094" cy="1020070"/>
          </a:xfrm>
          <a:prstGeom prst="rect">
            <a:avLst/>
          </a:prstGeom>
        </p:spPr>
      </p:pic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B6017306-72EC-7268-647F-2606DBA991CB}"/>
              </a:ext>
            </a:extLst>
          </p:cNvPr>
          <p:cNvSpPr/>
          <p:nvPr/>
        </p:nvSpPr>
        <p:spPr>
          <a:xfrm>
            <a:off x="4511024" y="1772816"/>
            <a:ext cx="2972128" cy="4510988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02184531-EA21-A268-099A-39E9C78280CD}"/>
              </a:ext>
            </a:extLst>
          </p:cNvPr>
          <p:cNvSpPr txBox="1"/>
          <p:nvPr/>
        </p:nvSpPr>
        <p:spPr>
          <a:xfrm>
            <a:off x="4721926" y="1956136"/>
            <a:ext cx="15673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&lt;script&gt;</a:t>
            </a:r>
          </a:p>
          <a:p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     …</a:t>
            </a:r>
          </a:p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&lt;/script&gt;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189F39F1-50A1-34C1-5693-44F9A0331E40}"/>
              </a:ext>
            </a:extLst>
          </p:cNvPr>
          <p:cNvSpPr txBox="1"/>
          <p:nvPr/>
        </p:nvSpPr>
        <p:spPr>
          <a:xfrm>
            <a:off x="4721926" y="3372874"/>
            <a:ext cx="156732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&lt;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template</a:t>
            </a:r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&gt;</a:t>
            </a:r>
          </a:p>
          <a:p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     …</a:t>
            </a:r>
          </a:p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&lt;/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template</a:t>
            </a:r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&gt;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AC8E6086-F1C0-667A-7CC1-478816D592C6}"/>
              </a:ext>
            </a:extLst>
          </p:cNvPr>
          <p:cNvSpPr txBox="1"/>
          <p:nvPr/>
        </p:nvSpPr>
        <p:spPr>
          <a:xfrm>
            <a:off x="4721926" y="4834257"/>
            <a:ext cx="15673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&lt;style&gt;</a:t>
            </a:r>
          </a:p>
          <a:p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     …</a:t>
            </a:r>
          </a:p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&lt;/style&gt;</a:t>
            </a:r>
          </a:p>
        </p:txBody>
      </p:sp>
    </p:spTree>
    <p:extLst>
      <p:ext uri="{BB962C8B-B14F-4D97-AF65-F5344CB8AC3E}">
        <p14:creationId xmlns:p14="http://schemas.microsoft.com/office/powerpoint/2010/main" val="99891646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32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  <a:p>
            <a:pPr algn="ctr"/>
            <a:endParaRPr lang="fr-CH" sz="4000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TPI 2024</a:t>
            </a:r>
          </a:p>
          <a:p>
            <a:pPr algn="ctr"/>
            <a:r>
              <a:rPr lang="fr-CH" sz="1400" dirty="0">
                <a:latin typeface="Inter" panose="02000503000000020004" pitchFamily="2" charset="0"/>
                <a:ea typeface="Inter" panose="02000503000000020004" pitchFamily="2" charset="0"/>
              </a:rPr>
              <a:t>Kevin Avdylaj – CID4B</a:t>
            </a: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433883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Gérer les états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C46DB499-8DA0-3B29-0205-AF21CDC9F950}"/>
              </a:ext>
            </a:extLst>
          </p:cNvPr>
          <p:cNvSpPr/>
          <p:nvPr/>
        </p:nvSpPr>
        <p:spPr>
          <a:xfrm>
            <a:off x="7349066" y="5321601"/>
            <a:ext cx="736600" cy="338554"/>
          </a:xfrm>
          <a:prstGeom prst="roundRect">
            <a:avLst/>
          </a:prstGeom>
          <a:noFill/>
          <a:ln w="28575">
            <a:solidFill>
              <a:srgbClr val="0065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État</a:t>
            </a:r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D166A2DC-2E65-ABF0-B9E0-2DB8C49B5B2B}"/>
              </a:ext>
            </a:extLst>
          </p:cNvPr>
          <p:cNvSpPr/>
          <p:nvPr/>
        </p:nvSpPr>
        <p:spPr>
          <a:xfrm>
            <a:off x="7272866" y="5042322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FC891F86-D8F3-7A34-C341-9572BBABECF2}"/>
              </a:ext>
            </a:extLst>
          </p:cNvPr>
          <p:cNvSpPr txBox="1"/>
          <p:nvPr/>
        </p:nvSpPr>
        <p:spPr>
          <a:xfrm>
            <a:off x="6951132" y="5902114"/>
            <a:ext cx="1625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7212CD46-9A08-0F58-B9FA-65FD35F997F7}"/>
              </a:ext>
            </a:extLst>
          </p:cNvPr>
          <p:cNvSpPr/>
          <p:nvPr/>
        </p:nvSpPr>
        <p:spPr>
          <a:xfrm>
            <a:off x="3810001" y="5050789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D594BDFF-1267-3ED5-863C-934FEDF637D4}"/>
              </a:ext>
            </a:extLst>
          </p:cNvPr>
          <p:cNvSpPr txBox="1"/>
          <p:nvPr/>
        </p:nvSpPr>
        <p:spPr>
          <a:xfrm>
            <a:off x="3462866" y="5902114"/>
            <a:ext cx="1625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E5F6992E-3D2D-B766-6303-D6494C386F21}"/>
              </a:ext>
            </a:extLst>
          </p:cNvPr>
          <p:cNvSpPr/>
          <p:nvPr/>
        </p:nvSpPr>
        <p:spPr>
          <a:xfrm>
            <a:off x="5600702" y="5050789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D0513F5F-A483-B8C5-5FE2-C17D41210B7F}"/>
              </a:ext>
            </a:extLst>
          </p:cNvPr>
          <p:cNvSpPr txBox="1"/>
          <p:nvPr/>
        </p:nvSpPr>
        <p:spPr>
          <a:xfrm>
            <a:off x="5245100" y="5902114"/>
            <a:ext cx="1625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26F2CE7B-83D7-2D3C-EF61-1E5777B72B74}"/>
              </a:ext>
            </a:extLst>
          </p:cNvPr>
          <p:cNvSpPr/>
          <p:nvPr/>
        </p:nvSpPr>
        <p:spPr>
          <a:xfrm>
            <a:off x="4715935" y="3560031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F9F45C70-067B-6139-FCFF-EB9EDCFC8659}"/>
              </a:ext>
            </a:extLst>
          </p:cNvPr>
          <p:cNvSpPr txBox="1"/>
          <p:nvPr/>
        </p:nvSpPr>
        <p:spPr>
          <a:xfrm>
            <a:off x="4351866" y="4411356"/>
            <a:ext cx="1625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3A8E89E3-6F71-55D7-0571-4497AFD6B8F5}"/>
              </a:ext>
            </a:extLst>
          </p:cNvPr>
          <p:cNvSpPr/>
          <p:nvPr/>
        </p:nvSpPr>
        <p:spPr>
          <a:xfrm>
            <a:off x="5740400" y="2018471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435CCC05-71E8-61A8-187A-9632C900BEB1}"/>
              </a:ext>
            </a:extLst>
          </p:cNvPr>
          <p:cNvSpPr txBox="1"/>
          <p:nvPr/>
        </p:nvSpPr>
        <p:spPr>
          <a:xfrm>
            <a:off x="5384798" y="2869796"/>
            <a:ext cx="1625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FEB8933C-0AF5-DCE8-8EB5-1308AC046A1C}"/>
              </a:ext>
            </a:extLst>
          </p:cNvPr>
          <p:cNvCxnSpPr/>
          <p:nvPr/>
        </p:nvCxnSpPr>
        <p:spPr>
          <a:xfrm flipV="1">
            <a:off x="3886200" y="3920121"/>
            <a:ext cx="702733" cy="11091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3EC5159D-828C-A095-792A-F280963D3BF4}"/>
              </a:ext>
            </a:extLst>
          </p:cNvPr>
          <p:cNvCxnSpPr/>
          <p:nvPr/>
        </p:nvCxnSpPr>
        <p:spPr>
          <a:xfrm flipV="1">
            <a:off x="4813301" y="2450898"/>
            <a:ext cx="702733" cy="11091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BFA9549B-088E-6F63-ACC9-0F7729EE7117}"/>
              </a:ext>
            </a:extLst>
          </p:cNvPr>
          <p:cNvCxnSpPr>
            <a:cxnSpLocks/>
          </p:cNvCxnSpPr>
          <p:nvPr/>
        </p:nvCxnSpPr>
        <p:spPr>
          <a:xfrm>
            <a:off x="6853766" y="2450898"/>
            <a:ext cx="1096435" cy="24454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 : coins arrondis 36">
            <a:extLst>
              <a:ext uri="{FF2B5EF4-FFF2-40B4-BE49-F238E27FC236}">
                <a16:creationId xmlns:a16="http://schemas.microsoft.com/office/drawing/2014/main" id="{56E93F4E-F07D-C673-C613-EF2DBF4E83A0}"/>
              </a:ext>
            </a:extLst>
          </p:cNvPr>
          <p:cNvSpPr/>
          <p:nvPr/>
        </p:nvSpPr>
        <p:spPr>
          <a:xfrm>
            <a:off x="3134780" y="4155104"/>
            <a:ext cx="984253" cy="33855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Update</a:t>
            </a:r>
          </a:p>
        </p:txBody>
      </p:sp>
    </p:spTree>
    <p:extLst>
      <p:ext uri="{BB962C8B-B14F-4D97-AF65-F5344CB8AC3E}">
        <p14:creationId xmlns:p14="http://schemas.microsoft.com/office/powerpoint/2010/main" val="1518444053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Gérer les états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AB6A7A4-BF53-F024-66BB-700C03D46CE7}"/>
              </a:ext>
            </a:extLst>
          </p:cNvPr>
          <p:cNvSpPr txBox="1"/>
          <p:nvPr/>
        </p:nvSpPr>
        <p:spPr>
          <a:xfrm>
            <a:off x="558800" y="2501881"/>
            <a:ext cx="83235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400" b="0" dirty="0" err="1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const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parser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z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array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rucherParser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)</a:t>
            </a:r>
          </a:p>
          <a:p>
            <a:r>
              <a:rPr lang="fr-CH" sz="1400" b="0" dirty="0" err="1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const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ruchers 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createFetchResult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&lt;</a:t>
            </a:r>
            <a:r>
              <a:rPr lang="fr-CH" sz="1400" b="0" dirty="0" err="1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z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sz="1400" b="0" dirty="0" err="1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infer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&lt;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typeof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parser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&gt;&gt;()</a:t>
            </a:r>
          </a:p>
          <a:p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ruchers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load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url: BASE_URL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+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'/rucher'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req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headers: 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</a:t>
            </a:r>
            <a:r>
              <a:rPr lang="fr-CH" sz="1400" b="0" dirty="0" err="1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Authorization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`</a:t>
            </a:r>
            <a:r>
              <a:rPr lang="fr-CH" sz="1400" b="0" dirty="0" err="1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bearer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${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getToken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()</a:t>
            </a: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}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`</a:t>
            </a:r>
            <a:endParaRPr lang="fr-CH" sz="1400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}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},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parser</a:t>
            </a:r>
            <a:endParaRPr lang="fr-CH" sz="1400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})</a:t>
            </a:r>
          </a:p>
          <a:p>
            <a:endParaRPr lang="fr-CH" sz="140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3F02CB4-503C-3BEA-39BF-494531CAEEDC}"/>
              </a:ext>
            </a:extLst>
          </p:cNvPr>
          <p:cNvSpPr txBox="1"/>
          <p:nvPr/>
        </p:nvSpPr>
        <p:spPr>
          <a:xfrm>
            <a:off x="558800" y="1860540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Composant</a:t>
            </a:r>
          </a:p>
        </p:txBody>
      </p:sp>
    </p:spTree>
    <p:extLst>
      <p:ext uri="{BB962C8B-B14F-4D97-AF65-F5344CB8AC3E}">
        <p14:creationId xmlns:p14="http://schemas.microsoft.com/office/powerpoint/2010/main" val="24807579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241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Gérer les états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1AE2B66-734C-4034-E19E-FA0DACB2DF10}"/>
              </a:ext>
            </a:extLst>
          </p:cNvPr>
          <p:cNvSpPr txBox="1"/>
          <p:nvPr/>
        </p:nvSpPr>
        <p:spPr>
          <a:xfrm>
            <a:off x="5731933" y="28532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CH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70FC2D3-89F2-1F65-AA2D-4DBC0A3EB1C1}"/>
              </a:ext>
            </a:extLst>
          </p:cNvPr>
          <p:cNvSpPr txBox="1"/>
          <p:nvPr/>
        </p:nvSpPr>
        <p:spPr>
          <a:xfrm>
            <a:off x="5326665" y="2458740"/>
            <a:ext cx="6306535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export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const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ruchersFetch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createFetchResult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&lt;</a:t>
            </a:r>
            <a:r>
              <a:rPr lang="fr-CH" sz="1400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Rucher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[]&gt;()</a:t>
            </a:r>
          </a:p>
          <a:p>
            <a:b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</a:b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export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const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loadAllRucher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() </a:t>
            </a: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=&gt;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ruchersFetch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load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url: BASE_URL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+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'/rucher'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req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headers: 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</a:t>
            </a:r>
            <a:r>
              <a:rPr lang="fr-CH" sz="1400" b="0" dirty="0" err="1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Authorization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`</a:t>
            </a:r>
            <a:r>
              <a:rPr lang="fr-CH" sz="1400" b="0" dirty="0" err="1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bearer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${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getToken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()</a:t>
            </a: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}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`</a:t>
            </a:r>
            <a:endParaRPr lang="fr-CH" sz="1400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}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},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parser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z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array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rucherParser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)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})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}</a:t>
            </a:r>
          </a:p>
          <a:p>
            <a:endParaRPr lang="fr-CH" sz="140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4F71721-E8B2-F363-44A4-D2D551E4EF3B}"/>
              </a:ext>
            </a:extLst>
          </p:cNvPr>
          <p:cNvSpPr txBox="1"/>
          <p:nvPr/>
        </p:nvSpPr>
        <p:spPr>
          <a:xfrm>
            <a:off x="639030" y="3429000"/>
            <a:ext cx="22525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loadAllRucher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()</a:t>
            </a:r>
          </a:p>
          <a:p>
            <a:endParaRPr lang="fr-CH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4EBEA35-3B82-90F2-F358-2E825394E9D6}"/>
              </a:ext>
            </a:extLst>
          </p:cNvPr>
          <p:cNvSpPr txBox="1"/>
          <p:nvPr/>
        </p:nvSpPr>
        <p:spPr>
          <a:xfrm>
            <a:off x="558800" y="1860540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Composant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9893521-1D83-F6C8-49CF-C4412FDD4E8E}"/>
              </a:ext>
            </a:extLst>
          </p:cNvPr>
          <p:cNvSpPr txBox="1"/>
          <p:nvPr/>
        </p:nvSpPr>
        <p:spPr>
          <a:xfrm>
            <a:off x="5326665" y="1860540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Composable</a:t>
            </a:r>
          </a:p>
        </p:txBody>
      </p:sp>
    </p:spTree>
    <p:extLst>
      <p:ext uri="{BB962C8B-B14F-4D97-AF65-F5344CB8AC3E}">
        <p14:creationId xmlns:p14="http://schemas.microsoft.com/office/powerpoint/2010/main" val="2712457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Gérer les états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C46DB499-8DA0-3B29-0205-AF21CDC9F950}"/>
              </a:ext>
            </a:extLst>
          </p:cNvPr>
          <p:cNvSpPr/>
          <p:nvPr/>
        </p:nvSpPr>
        <p:spPr>
          <a:xfrm>
            <a:off x="7349066" y="5321601"/>
            <a:ext cx="736600" cy="338554"/>
          </a:xfrm>
          <a:prstGeom prst="roundRect">
            <a:avLst/>
          </a:prstGeom>
          <a:noFill/>
          <a:ln w="28575">
            <a:solidFill>
              <a:srgbClr val="0065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État</a:t>
            </a:r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D166A2DC-2E65-ABF0-B9E0-2DB8C49B5B2B}"/>
              </a:ext>
            </a:extLst>
          </p:cNvPr>
          <p:cNvSpPr/>
          <p:nvPr/>
        </p:nvSpPr>
        <p:spPr>
          <a:xfrm>
            <a:off x="7272866" y="5042322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FC891F86-D8F3-7A34-C341-9572BBABECF2}"/>
              </a:ext>
            </a:extLst>
          </p:cNvPr>
          <p:cNvSpPr txBox="1"/>
          <p:nvPr/>
        </p:nvSpPr>
        <p:spPr>
          <a:xfrm>
            <a:off x="6951132" y="5902114"/>
            <a:ext cx="1625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7212CD46-9A08-0F58-B9FA-65FD35F997F7}"/>
              </a:ext>
            </a:extLst>
          </p:cNvPr>
          <p:cNvSpPr/>
          <p:nvPr/>
        </p:nvSpPr>
        <p:spPr>
          <a:xfrm>
            <a:off x="3810001" y="5050789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D594BDFF-1267-3ED5-863C-934FEDF637D4}"/>
              </a:ext>
            </a:extLst>
          </p:cNvPr>
          <p:cNvSpPr txBox="1"/>
          <p:nvPr/>
        </p:nvSpPr>
        <p:spPr>
          <a:xfrm>
            <a:off x="3462866" y="5902114"/>
            <a:ext cx="1625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E5F6992E-3D2D-B766-6303-D6494C386F21}"/>
              </a:ext>
            </a:extLst>
          </p:cNvPr>
          <p:cNvSpPr/>
          <p:nvPr/>
        </p:nvSpPr>
        <p:spPr>
          <a:xfrm>
            <a:off x="5600702" y="5050789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D0513F5F-A483-B8C5-5FE2-C17D41210B7F}"/>
              </a:ext>
            </a:extLst>
          </p:cNvPr>
          <p:cNvSpPr txBox="1"/>
          <p:nvPr/>
        </p:nvSpPr>
        <p:spPr>
          <a:xfrm>
            <a:off x="5245100" y="5902114"/>
            <a:ext cx="1625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26F2CE7B-83D7-2D3C-EF61-1E5777B72B74}"/>
              </a:ext>
            </a:extLst>
          </p:cNvPr>
          <p:cNvSpPr/>
          <p:nvPr/>
        </p:nvSpPr>
        <p:spPr>
          <a:xfrm>
            <a:off x="4715935" y="3560031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F9F45C70-067B-6139-FCFF-EB9EDCFC8659}"/>
              </a:ext>
            </a:extLst>
          </p:cNvPr>
          <p:cNvSpPr txBox="1"/>
          <p:nvPr/>
        </p:nvSpPr>
        <p:spPr>
          <a:xfrm>
            <a:off x="4351866" y="4411356"/>
            <a:ext cx="1625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3A8E89E3-6F71-55D7-0571-4497AFD6B8F5}"/>
              </a:ext>
            </a:extLst>
          </p:cNvPr>
          <p:cNvSpPr/>
          <p:nvPr/>
        </p:nvSpPr>
        <p:spPr>
          <a:xfrm>
            <a:off x="5740400" y="2018471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435CCC05-71E8-61A8-187A-9632C900BEB1}"/>
              </a:ext>
            </a:extLst>
          </p:cNvPr>
          <p:cNvSpPr txBox="1"/>
          <p:nvPr/>
        </p:nvSpPr>
        <p:spPr>
          <a:xfrm>
            <a:off x="5384798" y="2869796"/>
            <a:ext cx="1625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FEB8933C-0AF5-DCE8-8EB5-1308AC046A1C}"/>
              </a:ext>
            </a:extLst>
          </p:cNvPr>
          <p:cNvCxnSpPr/>
          <p:nvPr/>
        </p:nvCxnSpPr>
        <p:spPr>
          <a:xfrm flipV="1">
            <a:off x="3886200" y="3920121"/>
            <a:ext cx="702733" cy="11091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3EC5159D-828C-A095-792A-F280963D3BF4}"/>
              </a:ext>
            </a:extLst>
          </p:cNvPr>
          <p:cNvCxnSpPr/>
          <p:nvPr/>
        </p:nvCxnSpPr>
        <p:spPr>
          <a:xfrm flipV="1">
            <a:off x="4813301" y="2450898"/>
            <a:ext cx="702733" cy="11091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BFA9549B-088E-6F63-ACC9-0F7729EE7117}"/>
              </a:ext>
            </a:extLst>
          </p:cNvPr>
          <p:cNvCxnSpPr>
            <a:cxnSpLocks/>
          </p:cNvCxnSpPr>
          <p:nvPr/>
        </p:nvCxnSpPr>
        <p:spPr>
          <a:xfrm>
            <a:off x="6853766" y="2450898"/>
            <a:ext cx="1096435" cy="24454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 : coins arrondis 36">
            <a:extLst>
              <a:ext uri="{FF2B5EF4-FFF2-40B4-BE49-F238E27FC236}">
                <a16:creationId xmlns:a16="http://schemas.microsoft.com/office/drawing/2014/main" id="{56E93F4E-F07D-C673-C613-EF2DBF4E83A0}"/>
              </a:ext>
            </a:extLst>
          </p:cNvPr>
          <p:cNvSpPr/>
          <p:nvPr/>
        </p:nvSpPr>
        <p:spPr>
          <a:xfrm>
            <a:off x="3134780" y="4155104"/>
            <a:ext cx="984253" cy="33855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Update</a:t>
            </a:r>
          </a:p>
        </p:txBody>
      </p:sp>
    </p:spTree>
    <p:extLst>
      <p:ext uri="{BB962C8B-B14F-4D97-AF65-F5344CB8AC3E}">
        <p14:creationId xmlns:p14="http://schemas.microsoft.com/office/powerpoint/2010/main" val="3965168639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Gérer les états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C46DB499-8DA0-3B29-0205-AF21CDC9F950}"/>
              </a:ext>
            </a:extLst>
          </p:cNvPr>
          <p:cNvSpPr/>
          <p:nvPr/>
        </p:nvSpPr>
        <p:spPr>
          <a:xfrm>
            <a:off x="9972670" y="2971800"/>
            <a:ext cx="984253" cy="968931"/>
          </a:xfrm>
          <a:prstGeom prst="roundRect">
            <a:avLst/>
          </a:prstGeom>
          <a:noFill/>
          <a:ln w="28575">
            <a:solidFill>
              <a:srgbClr val="0065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État</a:t>
            </a:r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D166A2DC-2E65-ABF0-B9E0-2DB8C49B5B2B}"/>
              </a:ext>
            </a:extLst>
          </p:cNvPr>
          <p:cNvSpPr/>
          <p:nvPr/>
        </p:nvSpPr>
        <p:spPr>
          <a:xfrm>
            <a:off x="7272866" y="5042322"/>
            <a:ext cx="889000" cy="889000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R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FC891F86-D8F3-7A34-C341-9572BBABECF2}"/>
              </a:ext>
            </a:extLst>
          </p:cNvPr>
          <p:cNvSpPr txBox="1"/>
          <p:nvPr/>
        </p:nvSpPr>
        <p:spPr>
          <a:xfrm>
            <a:off x="6951132" y="5902114"/>
            <a:ext cx="1625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7212CD46-9A08-0F58-B9FA-65FD35F997F7}"/>
              </a:ext>
            </a:extLst>
          </p:cNvPr>
          <p:cNvSpPr/>
          <p:nvPr/>
        </p:nvSpPr>
        <p:spPr>
          <a:xfrm>
            <a:off x="3810001" y="5050789"/>
            <a:ext cx="889000" cy="889000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U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D594BDFF-1267-3ED5-863C-934FEDF637D4}"/>
              </a:ext>
            </a:extLst>
          </p:cNvPr>
          <p:cNvSpPr txBox="1"/>
          <p:nvPr/>
        </p:nvSpPr>
        <p:spPr>
          <a:xfrm>
            <a:off x="3462866" y="5902114"/>
            <a:ext cx="1625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E5F6992E-3D2D-B766-6303-D6494C386F21}"/>
              </a:ext>
            </a:extLst>
          </p:cNvPr>
          <p:cNvSpPr/>
          <p:nvPr/>
        </p:nvSpPr>
        <p:spPr>
          <a:xfrm>
            <a:off x="5600702" y="5050789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D0513F5F-A483-B8C5-5FE2-C17D41210B7F}"/>
              </a:ext>
            </a:extLst>
          </p:cNvPr>
          <p:cNvSpPr txBox="1"/>
          <p:nvPr/>
        </p:nvSpPr>
        <p:spPr>
          <a:xfrm>
            <a:off x="5245100" y="5902114"/>
            <a:ext cx="1625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26F2CE7B-83D7-2D3C-EF61-1E5777B72B74}"/>
              </a:ext>
            </a:extLst>
          </p:cNvPr>
          <p:cNvSpPr/>
          <p:nvPr/>
        </p:nvSpPr>
        <p:spPr>
          <a:xfrm>
            <a:off x="4715935" y="3560031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F9F45C70-067B-6139-FCFF-EB9EDCFC8659}"/>
              </a:ext>
            </a:extLst>
          </p:cNvPr>
          <p:cNvSpPr txBox="1"/>
          <p:nvPr/>
        </p:nvSpPr>
        <p:spPr>
          <a:xfrm>
            <a:off x="4351866" y="4411356"/>
            <a:ext cx="1625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3A8E89E3-6F71-55D7-0571-4497AFD6B8F5}"/>
              </a:ext>
            </a:extLst>
          </p:cNvPr>
          <p:cNvSpPr/>
          <p:nvPr/>
        </p:nvSpPr>
        <p:spPr>
          <a:xfrm>
            <a:off x="5740400" y="2018471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435CCC05-71E8-61A8-187A-9632C900BEB1}"/>
              </a:ext>
            </a:extLst>
          </p:cNvPr>
          <p:cNvSpPr txBox="1"/>
          <p:nvPr/>
        </p:nvSpPr>
        <p:spPr>
          <a:xfrm>
            <a:off x="5384798" y="2869796"/>
            <a:ext cx="1625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37" name="Rectangle : coins arrondis 36">
            <a:extLst>
              <a:ext uri="{FF2B5EF4-FFF2-40B4-BE49-F238E27FC236}">
                <a16:creationId xmlns:a16="http://schemas.microsoft.com/office/drawing/2014/main" id="{56E93F4E-F07D-C673-C613-EF2DBF4E83A0}"/>
              </a:ext>
            </a:extLst>
          </p:cNvPr>
          <p:cNvSpPr/>
          <p:nvPr/>
        </p:nvSpPr>
        <p:spPr>
          <a:xfrm>
            <a:off x="9972671" y="4104381"/>
            <a:ext cx="984253" cy="3385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Update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B6AA9A21-878F-C0FE-F9E6-AB38D80CAAEE}"/>
              </a:ext>
            </a:extLst>
          </p:cNvPr>
          <p:cNvSpPr/>
          <p:nvPr/>
        </p:nvSpPr>
        <p:spPr>
          <a:xfrm>
            <a:off x="9972670" y="4580633"/>
            <a:ext cx="984253" cy="338554"/>
          </a:xfrm>
          <a:prstGeom prst="round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Read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6385E1AD-6D27-0206-2018-5BEEE3B3714E}"/>
              </a:ext>
            </a:extLst>
          </p:cNvPr>
          <p:cNvSpPr/>
          <p:nvPr/>
        </p:nvSpPr>
        <p:spPr>
          <a:xfrm>
            <a:off x="9753600" y="2753619"/>
            <a:ext cx="1439333" cy="2385647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1612E01-8F43-0FC8-4E32-5C85B880ACB8}"/>
              </a:ext>
            </a:extLst>
          </p:cNvPr>
          <p:cNvSpPr txBox="1"/>
          <p:nvPr/>
        </p:nvSpPr>
        <p:spPr>
          <a:xfrm>
            <a:off x="9753599" y="5205104"/>
            <a:ext cx="14393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Composable</a:t>
            </a:r>
          </a:p>
        </p:txBody>
      </p:sp>
    </p:spTree>
    <p:extLst>
      <p:ext uri="{BB962C8B-B14F-4D97-AF65-F5344CB8AC3E}">
        <p14:creationId xmlns:p14="http://schemas.microsoft.com/office/powerpoint/2010/main" val="26454043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Déploiement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E1975B1A-C809-7D28-BA70-106BE15D82B3}"/>
              </a:ext>
            </a:extLst>
          </p:cNvPr>
          <p:cNvSpPr/>
          <p:nvPr/>
        </p:nvSpPr>
        <p:spPr>
          <a:xfrm>
            <a:off x="1886583" y="3537114"/>
            <a:ext cx="984253" cy="3385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API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B1582CB1-C44F-6C53-D5EA-D93686CACCB8}"/>
              </a:ext>
            </a:extLst>
          </p:cNvPr>
          <p:cNvSpPr/>
          <p:nvPr/>
        </p:nvSpPr>
        <p:spPr>
          <a:xfrm>
            <a:off x="2378708" y="4065397"/>
            <a:ext cx="984253" cy="3385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APP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D2FF3159-0A7C-92D7-50A0-873E8145E0A9}"/>
              </a:ext>
            </a:extLst>
          </p:cNvPr>
          <p:cNvSpPr/>
          <p:nvPr/>
        </p:nvSpPr>
        <p:spPr>
          <a:xfrm>
            <a:off x="2378709" y="3008831"/>
            <a:ext cx="984253" cy="3385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DB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5A7679B-F61A-DCB3-62F7-102BC5D95C74}"/>
              </a:ext>
            </a:extLst>
          </p:cNvPr>
          <p:cNvSpPr txBox="1"/>
          <p:nvPr/>
        </p:nvSpPr>
        <p:spPr>
          <a:xfrm>
            <a:off x="2242183" y="4803524"/>
            <a:ext cx="984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Local</a:t>
            </a:r>
          </a:p>
        </p:txBody>
      </p:sp>
    </p:spTree>
    <p:extLst>
      <p:ext uri="{BB962C8B-B14F-4D97-AF65-F5344CB8AC3E}">
        <p14:creationId xmlns:p14="http://schemas.microsoft.com/office/powerpoint/2010/main" val="4202772266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Déploiement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BD404E0F-471B-7CBE-7747-D65CA506E753}"/>
              </a:ext>
            </a:extLst>
          </p:cNvPr>
          <p:cNvSpPr/>
          <p:nvPr/>
        </p:nvSpPr>
        <p:spPr>
          <a:xfrm>
            <a:off x="5975984" y="3533236"/>
            <a:ext cx="984253" cy="3385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API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4036A40A-2F92-6CCA-B2BE-17BB62ABDAFD}"/>
              </a:ext>
            </a:extLst>
          </p:cNvPr>
          <p:cNvSpPr/>
          <p:nvPr/>
        </p:nvSpPr>
        <p:spPr>
          <a:xfrm>
            <a:off x="5433799" y="4065396"/>
            <a:ext cx="984253" cy="3385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APP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1A9DA3EE-9580-22AB-7311-1DDD51978857}"/>
              </a:ext>
            </a:extLst>
          </p:cNvPr>
          <p:cNvSpPr/>
          <p:nvPr/>
        </p:nvSpPr>
        <p:spPr>
          <a:xfrm>
            <a:off x="5431574" y="3001076"/>
            <a:ext cx="984253" cy="3385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DB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89D8D491-D3D5-8792-5D56-3093EAC38F6B}"/>
              </a:ext>
            </a:extLst>
          </p:cNvPr>
          <p:cNvSpPr txBox="1"/>
          <p:nvPr/>
        </p:nvSpPr>
        <p:spPr>
          <a:xfrm>
            <a:off x="5278225" y="4880920"/>
            <a:ext cx="18402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Containerisé</a:t>
            </a:r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C2A958A9-D54B-B27A-7D29-0FF8B544138A}"/>
              </a:ext>
            </a:extLst>
          </p:cNvPr>
          <p:cNvSpPr/>
          <p:nvPr/>
        </p:nvSpPr>
        <p:spPr>
          <a:xfrm>
            <a:off x="5181600" y="2683934"/>
            <a:ext cx="2033484" cy="2128642"/>
          </a:xfrm>
          <a:prstGeom prst="roundRect">
            <a:avLst>
              <a:gd name="adj" fmla="val 8340"/>
            </a:avLst>
          </a:prstGeom>
          <a:noFill/>
          <a:ln w="28575">
            <a:solidFill>
              <a:srgbClr val="0065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600" b="1" dirty="0">
              <a:solidFill>
                <a:schemeClr val="tx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06374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3200" b="1" dirty="0">
                <a:latin typeface="Inter" panose="02000503000000020004" pitchFamily="2" charset="0"/>
                <a:ea typeface="Inter" panose="02000503000000020004" pitchFamily="2" charset="0"/>
              </a:rPr>
              <a:t>Amélioration possible</a:t>
            </a:r>
          </a:p>
          <a:p>
            <a:pPr algn="ctr"/>
            <a:endParaRPr lang="fr-CH" sz="4000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TPI 2024</a:t>
            </a:r>
          </a:p>
          <a:p>
            <a:pPr algn="ctr"/>
            <a:r>
              <a:rPr lang="fr-CH" sz="1400" dirty="0">
                <a:latin typeface="Inter" panose="02000503000000020004" pitchFamily="2" charset="0"/>
                <a:ea typeface="Inter" panose="02000503000000020004" pitchFamily="2" charset="0"/>
              </a:rPr>
              <a:t>Kevin Avdylaj – CID4B</a:t>
            </a: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23663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introduction</a:t>
            </a:r>
            <a:endParaRPr lang="fr-CH" sz="2400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3457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3200" b="1" dirty="0">
                <a:latin typeface="Inter" panose="02000503000000020004" pitchFamily="2" charset="0"/>
                <a:ea typeface="Inter" panose="02000503000000020004" pitchFamily="2" charset="0"/>
              </a:rPr>
              <a:t>Amélioration possible</a:t>
            </a:r>
            <a:endParaRPr lang="fr-CH" sz="1400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2678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415" y="339725"/>
            <a:ext cx="11049386" cy="65763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 possible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E85BEC36-9E5E-3413-B007-3115E6265E30}"/>
              </a:ext>
            </a:extLst>
          </p:cNvPr>
          <p:cNvSpPr/>
          <p:nvPr/>
        </p:nvSpPr>
        <p:spPr>
          <a:xfrm>
            <a:off x="3736975" y="1989136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design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F7E28F4F-4C19-1AEF-8190-7D0C1AE69F9D}"/>
              </a:ext>
            </a:extLst>
          </p:cNvPr>
          <p:cNvSpPr/>
          <p:nvPr/>
        </p:nvSpPr>
        <p:spPr>
          <a:xfrm>
            <a:off x="3736975" y="2944283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feedback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8EB21FB8-D060-A98B-82C2-EFC6C5838720}"/>
              </a:ext>
            </a:extLst>
          </p:cNvPr>
          <p:cNvSpPr/>
          <p:nvPr/>
        </p:nvSpPr>
        <p:spPr>
          <a:xfrm>
            <a:off x="3736975" y="3903134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Anglais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12BA1C2D-B6FF-8E61-32F9-2E0FEDAD2B08}"/>
              </a:ext>
            </a:extLst>
          </p:cNvPr>
          <p:cNvSpPr/>
          <p:nvPr/>
        </p:nvSpPr>
        <p:spPr>
          <a:xfrm>
            <a:off x="3736975" y="4861985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Bug</a:t>
            </a: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CE351800-5E63-7E05-3FB9-746F5EEB4A51}"/>
              </a:ext>
            </a:extLst>
          </p:cNvPr>
          <p:cNvSpPr/>
          <p:nvPr/>
        </p:nvSpPr>
        <p:spPr>
          <a:xfrm>
            <a:off x="3314700" y="2166938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E12FF480-A8C8-EE26-97D1-CAA5C3C2AC67}"/>
              </a:ext>
            </a:extLst>
          </p:cNvPr>
          <p:cNvSpPr/>
          <p:nvPr/>
        </p:nvSpPr>
        <p:spPr>
          <a:xfrm>
            <a:off x="3314700" y="3113616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3253E50-217E-BA6F-6ED2-AA55FCCC6FDF}"/>
              </a:ext>
            </a:extLst>
          </p:cNvPr>
          <p:cNvSpPr/>
          <p:nvPr/>
        </p:nvSpPr>
        <p:spPr>
          <a:xfrm>
            <a:off x="3314700" y="4084107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D535EFBE-F58E-54B6-392A-56995D746574}"/>
              </a:ext>
            </a:extLst>
          </p:cNvPr>
          <p:cNvSpPr/>
          <p:nvPr/>
        </p:nvSpPr>
        <p:spPr>
          <a:xfrm>
            <a:off x="3322320" y="5038403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4" name="Rectangle : coins arrondis 23">
            <a:extLst>
              <a:ext uri="{FF2B5EF4-FFF2-40B4-BE49-F238E27FC236}">
                <a16:creationId xmlns:a16="http://schemas.microsoft.com/office/drawing/2014/main" id="{623A6F4C-7D60-D0F2-742C-9EB5FE1AFC1C}"/>
              </a:ext>
            </a:extLst>
          </p:cNvPr>
          <p:cNvSpPr/>
          <p:nvPr/>
        </p:nvSpPr>
        <p:spPr>
          <a:xfrm>
            <a:off x="3736975" y="5813106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Structure de fichier</a:t>
            </a:r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61B592DA-2853-672C-95F4-C8CB96DC4517}"/>
              </a:ext>
            </a:extLst>
          </p:cNvPr>
          <p:cNvSpPr/>
          <p:nvPr/>
        </p:nvSpPr>
        <p:spPr>
          <a:xfrm>
            <a:off x="3322320" y="5989524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453388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415" y="339725"/>
            <a:ext cx="11049386" cy="65763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 possible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FC2BE4D6-A190-65F7-2CFE-9940D07FC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199" y="2380208"/>
            <a:ext cx="5887293" cy="2497921"/>
          </a:xfrm>
          <a:prstGeom prst="rect">
            <a:avLst/>
          </a:prstGeom>
        </p:spPr>
      </p:pic>
      <p:pic>
        <p:nvPicPr>
          <p:cNvPr id="18" name="Image 17" descr="Une image contenant capture d’écran, texte, Système d’exploitation, Caractère coloré&#10;&#10;Description générée automatiquement">
            <a:extLst>
              <a:ext uri="{FF2B5EF4-FFF2-40B4-BE49-F238E27FC236}">
                <a16:creationId xmlns:a16="http://schemas.microsoft.com/office/drawing/2014/main" id="{DCAC8AAE-9D36-FC6F-74AB-6B4652FFC4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830" y="2124174"/>
            <a:ext cx="4142971" cy="3247053"/>
          </a:xfrm>
          <a:prstGeom prst="rect">
            <a:avLst/>
          </a:prstGeom>
        </p:spPr>
      </p:pic>
      <p:sp>
        <p:nvSpPr>
          <p:cNvPr id="19" name="ZoneTexte 18">
            <a:extLst>
              <a:ext uri="{FF2B5EF4-FFF2-40B4-BE49-F238E27FC236}">
                <a16:creationId xmlns:a16="http://schemas.microsoft.com/office/drawing/2014/main" id="{694AFB61-D94A-0A48-20EE-9EF8704F0608}"/>
              </a:ext>
            </a:extLst>
          </p:cNvPr>
          <p:cNvSpPr txBox="1"/>
          <p:nvPr/>
        </p:nvSpPr>
        <p:spPr>
          <a:xfrm>
            <a:off x="558415" y="1329935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6388001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415" y="339725"/>
            <a:ext cx="11049386" cy="65763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 possible</a:t>
            </a:r>
          </a:p>
        </p:txBody>
      </p:sp>
      <p:pic>
        <p:nvPicPr>
          <p:cNvPr id="8" name="Image 7" descr="Une image contenant texte, capture d’écran, jaune, Police&#10;&#10;Description générée automatiquement">
            <a:extLst>
              <a:ext uri="{FF2B5EF4-FFF2-40B4-BE49-F238E27FC236}">
                <a16:creationId xmlns:a16="http://schemas.microsoft.com/office/drawing/2014/main" id="{B15FEA67-C985-8345-12DB-FE3F1C3D48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692" y="2075268"/>
            <a:ext cx="11049000" cy="2707464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DE94C06B-B760-87B7-373A-DFC4B59460F3}"/>
              </a:ext>
            </a:extLst>
          </p:cNvPr>
          <p:cNvSpPr txBox="1"/>
          <p:nvPr/>
        </p:nvSpPr>
        <p:spPr>
          <a:xfrm>
            <a:off x="558415" y="1329935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25235005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415" y="339725"/>
            <a:ext cx="11049386" cy="65763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 possible</a:t>
            </a:r>
          </a:p>
        </p:txBody>
      </p:sp>
      <p:pic>
        <p:nvPicPr>
          <p:cNvPr id="3" name="Image 2" descr="Une image contenant texte, capture d’écran&#10;&#10;Description générée automatiquement">
            <a:extLst>
              <a:ext uri="{FF2B5EF4-FFF2-40B4-BE49-F238E27FC236}">
                <a16:creationId xmlns:a16="http://schemas.microsoft.com/office/drawing/2014/main" id="{C83EEB93-267F-9E88-83F7-04226F324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415" y="2361502"/>
            <a:ext cx="6417734" cy="2134996"/>
          </a:xfrm>
          <a:prstGeom prst="rect">
            <a:avLst/>
          </a:prstGeom>
        </p:spPr>
      </p:pic>
      <p:pic>
        <p:nvPicPr>
          <p:cNvPr id="5" name="Image 4" descr="Une image contenant texte, capture d’écran, nombre, Police&#10;&#10;Description générée automatiquement">
            <a:extLst>
              <a:ext uri="{FF2B5EF4-FFF2-40B4-BE49-F238E27FC236}">
                <a16:creationId xmlns:a16="http://schemas.microsoft.com/office/drawing/2014/main" id="{68FFDD81-FA2F-8A8D-D402-4F8B6D136A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0519" y="1829656"/>
            <a:ext cx="4301716" cy="353777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5C0C767A-E6A1-75B8-C18B-12DC09617D7C}"/>
              </a:ext>
            </a:extLst>
          </p:cNvPr>
          <p:cNvSpPr txBox="1"/>
          <p:nvPr/>
        </p:nvSpPr>
        <p:spPr>
          <a:xfrm>
            <a:off x="558415" y="1329935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20826028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415" y="339725"/>
            <a:ext cx="11049386" cy="65763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 possible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C0C767A-E6A1-75B8-C18B-12DC09617D7C}"/>
              </a:ext>
            </a:extLst>
          </p:cNvPr>
          <p:cNvSpPr txBox="1"/>
          <p:nvPr/>
        </p:nvSpPr>
        <p:spPr>
          <a:xfrm>
            <a:off x="558415" y="1329935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Feedback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2DF9B782-20D6-5DF3-A601-8AE3F019CC70}"/>
              </a:ext>
            </a:extLst>
          </p:cNvPr>
          <p:cNvSpPr/>
          <p:nvPr/>
        </p:nvSpPr>
        <p:spPr>
          <a:xfrm>
            <a:off x="4198235" y="3259723"/>
            <a:ext cx="3393227" cy="3385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Action réussie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0CAC3E34-9DD1-7D08-240E-A9A66149B070}"/>
              </a:ext>
            </a:extLst>
          </p:cNvPr>
          <p:cNvSpPr/>
          <p:nvPr/>
        </p:nvSpPr>
        <p:spPr>
          <a:xfrm>
            <a:off x="4198234" y="3727750"/>
            <a:ext cx="3393227" cy="33855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Action échouée</a:t>
            </a:r>
          </a:p>
        </p:txBody>
      </p:sp>
    </p:spTree>
    <p:extLst>
      <p:ext uri="{BB962C8B-B14F-4D97-AF65-F5344CB8AC3E}">
        <p14:creationId xmlns:p14="http://schemas.microsoft.com/office/powerpoint/2010/main" val="36494799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415" y="339725"/>
            <a:ext cx="11049386" cy="65763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 possible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C0C767A-E6A1-75B8-C18B-12DC09617D7C}"/>
              </a:ext>
            </a:extLst>
          </p:cNvPr>
          <p:cNvSpPr txBox="1"/>
          <p:nvPr/>
        </p:nvSpPr>
        <p:spPr>
          <a:xfrm>
            <a:off x="558415" y="1329935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Anglais</a:t>
            </a:r>
          </a:p>
        </p:txBody>
      </p:sp>
      <p:sp>
        <p:nvSpPr>
          <p:cNvPr id="10" name="Rectangle : avec coins arrondis en haut 9">
            <a:extLst>
              <a:ext uri="{FF2B5EF4-FFF2-40B4-BE49-F238E27FC236}">
                <a16:creationId xmlns:a16="http://schemas.microsoft.com/office/drawing/2014/main" id="{44F50054-A85A-BC5B-BFDB-2FEE303B2437}"/>
              </a:ext>
            </a:extLst>
          </p:cNvPr>
          <p:cNvSpPr/>
          <p:nvPr/>
        </p:nvSpPr>
        <p:spPr>
          <a:xfrm>
            <a:off x="3744518" y="2413895"/>
            <a:ext cx="2057400" cy="457200"/>
          </a:xfrm>
          <a:prstGeom prst="round2SameRect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t_rucher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1" name="Rectangle : avec coins arrondis en haut 10">
            <a:extLst>
              <a:ext uri="{FF2B5EF4-FFF2-40B4-BE49-F238E27FC236}">
                <a16:creationId xmlns:a16="http://schemas.microsoft.com/office/drawing/2014/main" id="{D5854E0C-481A-8954-9049-D2758C112426}"/>
              </a:ext>
            </a:extLst>
          </p:cNvPr>
          <p:cNvSpPr/>
          <p:nvPr/>
        </p:nvSpPr>
        <p:spPr>
          <a:xfrm rot="10800000">
            <a:off x="3744517" y="2871095"/>
            <a:ext cx="2057398" cy="2115772"/>
          </a:xfrm>
          <a:prstGeom prst="round2SameRect">
            <a:avLst>
              <a:gd name="adj1" fmla="val 4321"/>
              <a:gd name="adj2" fmla="val 0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>
              <a:solidFill>
                <a:schemeClr val="tx1"/>
              </a:solidFill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E4B39BBF-33AC-A547-417C-381F29A84FD8}"/>
              </a:ext>
            </a:extLst>
          </p:cNvPr>
          <p:cNvSpPr txBox="1"/>
          <p:nvPr/>
        </p:nvSpPr>
        <p:spPr>
          <a:xfrm>
            <a:off x="3808046" y="3046971"/>
            <a:ext cx="1930337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idRucher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rucNumero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rucNom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rucLocalisation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idApiculteur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7" name="Rectangle : avec coins arrondis en haut 16">
            <a:extLst>
              <a:ext uri="{FF2B5EF4-FFF2-40B4-BE49-F238E27FC236}">
                <a16:creationId xmlns:a16="http://schemas.microsoft.com/office/drawing/2014/main" id="{5D940790-E66C-7A72-FBEA-65DB7E8D7844}"/>
              </a:ext>
            </a:extLst>
          </p:cNvPr>
          <p:cNvSpPr/>
          <p:nvPr/>
        </p:nvSpPr>
        <p:spPr>
          <a:xfrm>
            <a:off x="6096000" y="2413895"/>
            <a:ext cx="2057400" cy="457200"/>
          </a:xfrm>
          <a:prstGeom prst="round2SameRect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t_ruche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8" name="Rectangle : avec coins arrondis en haut 17">
            <a:extLst>
              <a:ext uri="{FF2B5EF4-FFF2-40B4-BE49-F238E27FC236}">
                <a16:creationId xmlns:a16="http://schemas.microsoft.com/office/drawing/2014/main" id="{9728F0FC-3F88-14DF-AAE0-16BE61EBA935}"/>
              </a:ext>
            </a:extLst>
          </p:cNvPr>
          <p:cNvSpPr/>
          <p:nvPr/>
        </p:nvSpPr>
        <p:spPr>
          <a:xfrm rot="10800000">
            <a:off x="6095999" y="2871095"/>
            <a:ext cx="2057398" cy="2429038"/>
          </a:xfrm>
          <a:prstGeom prst="round2SameRect">
            <a:avLst>
              <a:gd name="adj1" fmla="val 4321"/>
              <a:gd name="adj2" fmla="val 0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>
              <a:solidFill>
                <a:schemeClr val="tx1"/>
              </a:solidFill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E107BF27-7B5D-C548-45FD-8C8FF1279F37}"/>
              </a:ext>
            </a:extLst>
          </p:cNvPr>
          <p:cNvSpPr txBox="1"/>
          <p:nvPr/>
        </p:nvSpPr>
        <p:spPr>
          <a:xfrm>
            <a:off x="6159528" y="3021570"/>
            <a:ext cx="1872629" cy="21390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idRuche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rucNumero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rucDescription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idReine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idRucher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idCouleur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24823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415" y="339725"/>
            <a:ext cx="11049386" cy="65763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 possible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C0C767A-E6A1-75B8-C18B-12DC09617D7C}"/>
              </a:ext>
            </a:extLst>
          </p:cNvPr>
          <p:cNvSpPr txBox="1"/>
          <p:nvPr/>
        </p:nvSpPr>
        <p:spPr>
          <a:xfrm>
            <a:off x="558415" y="1329935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Anglais</a:t>
            </a:r>
          </a:p>
        </p:txBody>
      </p:sp>
      <p:sp>
        <p:nvSpPr>
          <p:cNvPr id="10" name="Rectangle : avec coins arrondis en haut 9">
            <a:extLst>
              <a:ext uri="{FF2B5EF4-FFF2-40B4-BE49-F238E27FC236}">
                <a16:creationId xmlns:a16="http://schemas.microsoft.com/office/drawing/2014/main" id="{44F50054-A85A-BC5B-BFDB-2FEE303B2437}"/>
              </a:ext>
            </a:extLst>
          </p:cNvPr>
          <p:cNvSpPr/>
          <p:nvPr/>
        </p:nvSpPr>
        <p:spPr>
          <a:xfrm>
            <a:off x="3744518" y="2413895"/>
            <a:ext cx="2057400" cy="457200"/>
          </a:xfrm>
          <a:prstGeom prst="round2SameRect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Apiary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1" name="Rectangle : avec coins arrondis en haut 10">
            <a:extLst>
              <a:ext uri="{FF2B5EF4-FFF2-40B4-BE49-F238E27FC236}">
                <a16:creationId xmlns:a16="http://schemas.microsoft.com/office/drawing/2014/main" id="{D5854E0C-481A-8954-9049-D2758C112426}"/>
              </a:ext>
            </a:extLst>
          </p:cNvPr>
          <p:cNvSpPr/>
          <p:nvPr/>
        </p:nvSpPr>
        <p:spPr>
          <a:xfrm rot="10800000">
            <a:off x="3744517" y="2871095"/>
            <a:ext cx="2057398" cy="2115772"/>
          </a:xfrm>
          <a:prstGeom prst="round2SameRect">
            <a:avLst>
              <a:gd name="adj1" fmla="val 4321"/>
              <a:gd name="adj2" fmla="val 0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>
              <a:solidFill>
                <a:schemeClr val="tx1"/>
              </a:solidFill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E4B39BBF-33AC-A547-417C-381F29A84FD8}"/>
              </a:ext>
            </a:extLst>
          </p:cNvPr>
          <p:cNvSpPr txBox="1"/>
          <p:nvPr/>
        </p:nvSpPr>
        <p:spPr>
          <a:xfrm>
            <a:off x="3808046" y="3046971"/>
            <a:ext cx="1531188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id</a:t>
            </a: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number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name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localisation</a:t>
            </a: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fkApiarist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7" name="Rectangle : avec coins arrondis en haut 16">
            <a:extLst>
              <a:ext uri="{FF2B5EF4-FFF2-40B4-BE49-F238E27FC236}">
                <a16:creationId xmlns:a16="http://schemas.microsoft.com/office/drawing/2014/main" id="{5D940790-E66C-7A72-FBEA-65DB7E8D7844}"/>
              </a:ext>
            </a:extLst>
          </p:cNvPr>
          <p:cNvSpPr/>
          <p:nvPr/>
        </p:nvSpPr>
        <p:spPr>
          <a:xfrm>
            <a:off x="6096000" y="2413895"/>
            <a:ext cx="2057400" cy="457200"/>
          </a:xfrm>
          <a:prstGeom prst="round2SameRect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Hive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8" name="Rectangle : avec coins arrondis en haut 17">
            <a:extLst>
              <a:ext uri="{FF2B5EF4-FFF2-40B4-BE49-F238E27FC236}">
                <a16:creationId xmlns:a16="http://schemas.microsoft.com/office/drawing/2014/main" id="{9728F0FC-3F88-14DF-AAE0-16BE61EBA935}"/>
              </a:ext>
            </a:extLst>
          </p:cNvPr>
          <p:cNvSpPr/>
          <p:nvPr/>
        </p:nvSpPr>
        <p:spPr>
          <a:xfrm rot="10800000">
            <a:off x="6095999" y="2871095"/>
            <a:ext cx="2057398" cy="2429038"/>
          </a:xfrm>
          <a:prstGeom prst="round2SameRect">
            <a:avLst>
              <a:gd name="adj1" fmla="val 4321"/>
              <a:gd name="adj2" fmla="val 0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>
              <a:solidFill>
                <a:schemeClr val="tx1"/>
              </a:solidFill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E107BF27-7B5D-C548-45FD-8C8FF1279F37}"/>
              </a:ext>
            </a:extLst>
          </p:cNvPr>
          <p:cNvSpPr txBox="1"/>
          <p:nvPr/>
        </p:nvSpPr>
        <p:spPr>
          <a:xfrm>
            <a:off x="6159528" y="3004636"/>
            <a:ext cx="1475084" cy="21390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id</a:t>
            </a: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number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description</a:t>
            </a: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fkQueen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fkApiary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fkColor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8935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415" y="339725"/>
            <a:ext cx="11049386" cy="65763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 possible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C0C767A-E6A1-75B8-C18B-12DC09617D7C}"/>
              </a:ext>
            </a:extLst>
          </p:cNvPr>
          <p:cNvSpPr txBox="1"/>
          <p:nvPr/>
        </p:nvSpPr>
        <p:spPr>
          <a:xfrm>
            <a:off x="558415" y="1329935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Anglais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665E7944-AE05-0AEB-DB92-46A1CB6C92C4}"/>
              </a:ext>
            </a:extLst>
          </p:cNvPr>
          <p:cNvSpPr txBox="1"/>
          <p:nvPr/>
        </p:nvSpPr>
        <p:spPr>
          <a:xfrm>
            <a:off x="1686076" y="4223464"/>
            <a:ext cx="7353295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&lt;ruche-item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</a:t>
            </a:r>
            <a:r>
              <a:rPr lang="fr-CH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v-for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="ruche </a:t>
            </a:r>
            <a:r>
              <a:rPr lang="fr-CH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in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ruches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data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value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"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</a:t>
            </a:r>
            <a:r>
              <a:rPr lang="fr-CH" b="0" dirty="0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v-</a:t>
            </a:r>
            <a:r>
              <a:rPr lang="fr-CH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bind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="{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nbr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rucNumero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    </a:t>
            </a:r>
            <a:r>
              <a:rPr lang="fr-CH" b="0" dirty="0" err="1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color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couleur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couCodeHex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id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idRuche</a:t>
            </a:r>
            <a:endParaRPr lang="fr-CH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}"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&gt;&lt;/ruche-item&gt;</a:t>
            </a:r>
            <a:endParaRPr lang="fr-CH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endParaRPr lang="fr-CH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784B9DC-07B8-33CD-D792-E420022811AF}"/>
              </a:ext>
            </a:extLst>
          </p:cNvPr>
          <p:cNvSpPr txBox="1"/>
          <p:nvPr/>
        </p:nvSpPr>
        <p:spPr>
          <a:xfrm>
            <a:off x="3303852" y="1329935"/>
            <a:ext cx="693972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&lt;rucher-item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</a:t>
            </a:r>
            <a:r>
              <a:rPr lang="fr-CH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v-for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="rucher </a:t>
            </a:r>
            <a:r>
              <a:rPr lang="fr-CH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in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ruchersFetch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data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value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"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</a:t>
            </a:r>
            <a:r>
              <a:rPr lang="fr-CH" b="0" dirty="0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v-</a:t>
            </a:r>
            <a:r>
              <a:rPr lang="fr-CH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bind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="{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id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idRucher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nbr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rucNumero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 err="1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name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rucNom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localisation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rucLocalisation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}"</a:t>
            </a:r>
          </a:p>
          <a:p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&gt;&lt;/rucher-item&gt;</a:t>
            </a:r>
            <a:endParaRPr lang="fr-CH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899344203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415" y="339725"/>
            <a:ext cx="11049386" cy="65763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 possible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C0C767A-E6A1-75B8-C18B-12DC09617D7C}"/>
              </a:ext>
            </a:extLst>
          </p:cNvPr>
          <p:cNvSpPr txBox="1"/>
          <p:nvPr/>
        </p:nvSpPr>
        <p:spPr>
          <a:xfrm>
            <a:off x="558415" y="1329935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Anglais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665E7944-AE05-0AEB-DB92-46A1CB6C92C4}"/>
              </a:ext>
            </a:extLst>
          </p:cNvPr>
          <p:cNvSpPr txBox="1"/>
          <p:nvPr/>
        </p:nvSpPr>
        <p:spPr>
          <a:xfrm>
            <a:off x="1686076" y="4223464"/>
            <a:ext cx="693972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&lt;</a:t>
            </a:r>
            <a:r>
              <a:rPr lang="fr-CH" b="0" dirty="0" err="1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hive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-item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</a:t>
            </a:r>
            <a:r>
              <a:rPr lang="fr-CH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v-for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hive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in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hives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data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value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"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</a:t>
            </a:r>
            <a:r>
              <a:rPr lang="fr-CH" b="0" dirty="0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v-</a:t>
            </a:r>
            <a:r>
              <a:rPr lang="fr-CH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bind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="{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nbr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hive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number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    </a:t>
            </a:r>
            <a:r>
              <a:rPr lang="fr-CH" b="0" dirty="0" err="1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color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hive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color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codeHex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id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hive</a:t>
            </a:r>
            <a:r>
              <a:rPr lang="fr-CH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id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}"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&gt;&lt;/</a:t>
            </a:r>
            <a:r>
              <a:rPr lang="fr-CH" b="0" dirty="0" err="1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hive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-item&gt;</a:t>
            </a:r>
            <a:endParaRPr lang="fr-CH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endParaRPr lang="fr-CH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784B9DC-07B8-33CD-D792-E420022811AF}"/>
              </a:ext>
            </a:extLst>
          </p:cNvPr>
          <p:cNvSpPr txBox="1"/>
          <p:nvPr/>
        </p:nvSpPr>
        <p:spPr>
          <a:xfrm>
            <a:off x="3303852" y="1329935"/>
            <a:ext cx="7077579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&lt;</a:t>
            </a:r>
            <a:r>
              <a:rPr lang="fr-CH" b="0" dirty="0" err="1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apiary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-item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</a:t>
            </a:r>
            <a:r>
              <a:rPr lang="fr-CH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v-for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apiary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in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apiariesFetch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data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value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"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</a:t>
            </a:r>
            <a:r>
              <a:rPr lang="fr-CH" b="0" dirty="0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v-</a:t>
            </a:r>
            <a:r>
              <a:rPr lang="fr-CH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bind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="{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id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dirty="0">
                <a:solidFill>
                  <a:srgbClr val="5C6166"/>
                </a:solidFill>
                <a:latin typeface="Fira Code" panose="020B0809050000020004" pitchFamily="49" charset="0"/>
              </a:rPr>
              <a:t>apiary</a:t>
            </a:r>
            <a:r>
              <a:rPr lang="fr-CH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id,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nbr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apiary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number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 err="1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name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dirty="0">
                <a:solidFill>
                  <a:srgbClr val="5C6166"/>
                </a:solidFill>
                <a:latin typeface="Fira Code" panose="020B0809050000020004" pitchFamily="49" charset="0"/>
              </a:rPr>
              <a:t>apiary</a:t>
            </a:r>
            <a:r>
              <a:rPr lang="fr-CH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name,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localisation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dirty="0" err="1">
                <a:solidFill>
                  <a:srgbClr val="5C6166"/>
                </a:solidFill>
                <a:latin typeface="Fira Code" panose="020B0809050000020004" pitchFamily="49" charset="0"/>
              </a:rPr>
              <a:t>apiary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rucLocalisation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}"</a:t>
            </a:r>
          </a:p>
          <a:p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&gt;&lt;/</a:t>
            </a:r>
            <a:r>
              <a:rPr lang="fr-CH" b="0" dirty="0" err="1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apiary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-item&gt;</a:t>
            </a:r>
            <a:endParaRPr lang="fr-CH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7172904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415" y="339724"/>
            <a:ext cx="11075172" cy="588185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introduction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944C514E-7785-146E-08FB-6B04375C3099}"/>
              </a:ext>
            </a:extLst>
          </p:cNvPr>
          <p:cNvSpPr/>
          <p:nvPr/>
        </p:nvSpPr>
        <p:spPr>
          <a:xfrm>
            <a:off x="3736975" y="1989136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16E9E2F-01B3-052B-AD5C-9EE7A23213AC}"/>
              </a:ext>
            </a:extLst>
          </p:cNvPr>
          <p:cNvSpPr/>
          <p:nvPr/>
        </p:nvSpPr>
        <p:spPr>
          <a:xfrm>
            <a:off x="3736975" y="2944283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4C43E11D-7023-41EC-8FDA-315F739BE0E0}"/>
              </a:ext>
            </a:extLst>
          </p:cNvPr>
          <p:cNvSpPr/>
          <p:nvPr/>
        </p:nvSpPr>
        <p:spPr>
          <a:xfrm>
            <a:off x="3736975" y="3903134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Amélioration possible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64696EC8-8DE2-7E9B-BFD2-3804A1B45491}"/>
              </a:ext>
            </a:extLst>
          </p:cNvPr>
          <p:cNvSpPr/>
          <p:nvPr/>
        </p:nvSpPr>
        <p:spPr>
          <a:xfrm>
            <a:off x="3736975" y="4861985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Conclusion</a:t>
            </a: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634C00E8-CFB4-BFC6-8AD8-2F3E9EEBD0A8}"/>
              </a:ext>
            </a:extLst>
          </p:cNvPr>
          <p:cNvSpPr/>
          <p:nvPr/>
        </p:nvSpPr>
        <p:spPr>
          <a:xfrm>
            <a:off x="3314700" y="2166938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EED345C-77A5-EAEF-9658-9A6CE8395521}"/>
              </a:ext>
            </a:extLst>
          </p:cNvPr>
          <p:cNvSpPr/>
          <p:nvPr/>
        </p:nvSpPr>
        <p:spPr>
          <a:xfrm>
            <a:off x="3314700" y="3113616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98988214-D0BE-B33E-63AA-CA59CB15D419}"/>
              </a:ext>
            </a:extLst>
          </p:cNvPr>
          <p:cNvSpPr/>
          <p:nvPr/>
        </p:nvSpPr>
        <p:spPr>
          <a:xfrm>
            <a:off x="3314700" y="4084107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D3B8B3B6-7A74-96A4-B5FE-9C1F4A8769A7}"/>
              </a:ext>
            </a:extLst>
          </p:cNvPr>
          <p:cNvSpPr/>
          <p:nvPr/>
        </p:nvSpPr>
        <p:spPr>
          <a:xfrm>
            <a:off x="3322320" y="5038403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23555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415" y="339725"/>
            <a:ext cx="11049386" cy="65763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 possible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C0C767A-E6A1-75B8-C18B-12DC09617D7C}"/>
              </a:ext>
            </a:extLst>
          </p:cNvPr>
          <p:cNvSpPr txBox="1"/>
          <p:nvPr/>
        </p:nvSpPr>
        <p:spPr>
          <a:xfrm>
            <a:off x="558415" y="1329935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Bugs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0ABFA678-4D7D-DF3B-CE80-93017FF0E5BC}"/>
              </a:ext>
            </a:extLst>
          </p:cNvPr>
          <p:cNvSpPr/>
          <p:nvPr/>
        </p:nvSpPr>
        <p:spPr>
          <a:xfrm>
            <a:off x="3669242" y="2937933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Session utilisateur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EBA680AF-9B70-0DE3-91DD-C055623708AC}"/>
              </a:ext>
            </a:extLst>
          </p:cNvPr>
          <p:cNvSpPr/>
          <p:nvPr/>
        </p:nvSpPr>
        <p:spPr>
          <a:xfrm>
            <a:off x="3669242" y="3896784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url</a:t>
            </a: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07B27D48-054E-01AD-409D-43EA33995ED5}"/>
              </a:ext>
            </a:extLst>
          </p:cNvPr>
          <p:cNvSpPr/>
          <p:nvPr/>
        </p:nvSpPr>
        <p:spPr>
          <a:xfrm>
            <a:off x="3246967" y="3118906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9415B176-9FD4-5DE5-8FB3-8B0EDE48F92A}"/>
              </a:ext>
            </a:extLst>
          </p:cNvPr>
          <p:cNvSpPr/>
          <p:nvPr/>
        </p:nvSpPr>
        <p:spPr>
          <a:xfrm>
            <a:off x="3254587" y="4073202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012249169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415" y="339725"/>
            <a:ext cx="11049386" cy="65763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 possible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C0C767A-E6A1-75B8-C18B-12DC09617D7C}"/>
              </a:ext>
            </a:extLst>
          </p:cNvPr>
          <p:cNvSpPr txBox="1"/>
          <p:nvPr/>
        </p:nvSpPr>
        <p:spPr>
          <a:xfrm>
            <a:off x="558415" y="1329935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Structure de fichier</a:t>
            </a:r>
          </a:p>
        </p:txBody>
      </p:sp>
      <p:pic>
        <p:nvPicPr>
          <p:cNvPr id="7" name="Graphique 6">
            <a:extLst>
              <a:ext uri="{FF2B5EF4-FFF2-40B4-BE49-F238E27FC236}">
                <a16:creationId xmlns:a16="http://schemas.microsoft.com/office/drawing/2014/main" id="{C367841E-C543-7591-A172-B16916DD6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84558" y="1580614"/>
            <a:ext cx="461665" cy="461665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BAF28ED-FFC2-4221-9A0E-CBBABFE4CBEE}"/>
              </a:ext>
            </a:extLst>
          </p:cNvPr>
          <p:cNvSpPr txBox="1"/>
          <p:nvPr/>
        </p:nvSpPr>
        <p:spPr>
          <a:xfrm>
            <a:off x="5110644" y="1626780"/>
            <a:ext cx="774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/src</a:t>
            </a:r>
          </a:p>
        </p:txBody>
      </p:sp>
      <p:pic>
        <p:nvPicPr>
          <p:cNvPr id="15" name="Graphique 14">
            <a:extLst>
              <a:ext uri="{FF2B5EF4-FFF2-40B4-BE49-F238E27FC236}">
                <a16:creationId xmlns:a16="http://schemas.microsoft.com/office/drawing/2014/main" id="{66F9F15A-A9DE-F9B7-4894-43EA22819B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2007063"/>
            <a:ext cx="461665" cy="461665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9B300CDA-3018-A745-591A-971D7BA9786D}"/>
              </a:ext>
            </a:extLst>
          </p:cNvPr>
          <p:cNvSpPr txBox="1"/>
          <p:nvPr/>
        </p:nvSpPr>
        <p:spPr>
          <a:xfrm>
            <a:off x="5607831" y="2053229"/>
            <a:ext cx="1532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controllers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7" name="Graphique 16">
            <a:extLst>
              <a:ext uri="{FF2B5EF4-FFF2-40B4-BE49-F238E27FC236}">
                <a16:creationId xmlns:a16="http://schemas.microsoft.com/office/drawing/2014/main" id="{AD2EB495-AF83-FEFA-2363-54E8776CD6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2422562"/>
            <a:ext cx="461665" cy="461665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7F8E4C6E-0BDD-D0A4-89E2-C6D38E871441}"/>
              </a:ext>
            </a:extLst>
          </p:cNvPr>
          <p:cNvSpPr txBox="1"/>
          <p:nvPr/>
        </p:nvSpPr>
        <p:spPr>
          <a:xfrm>
            <a:off x="5607831" y="2468728"/>
            <a:ext cx="1422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database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9" name="Graphique 18">
            <a:extLst>
              <a:ext uri="{FF2B5EF4-FFF2-40B4-BE49-F238E27FC236}">
                <a16:creationId xmlns:a16="http://schemas.microsoft.com/office/drawing/2014/main" id="{0A489556-12E1-1DCC-E0DC-336201CC73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2884074"/>
            <a:ext cx="461665" cy="461665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96C82221-769F-BC69-EC64-FCCEB27D9AA6}"/>
              </a:ext>
            </a:extLst>
          </p:cNvPr>
          <p:cNvSpPr txBox="1"/>
          <p:nvPr/>
        </p:nvSpPr>
        <p:spPr>
          <a:xfrm>
            <a:off x="5607831" y="2930240"/>
            <a:ext cx="1727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/middlewares</a:t>
            </a:r>
          </a:p>
        </p:txBody>
      </p:sp>
      <p:pic>
        <p:nvPicPr>
          <p:cNvPr id="21" name="Graphique 20">
            <a:extLst>
              <a:ext uri="{FF2B5EF4-FFF2-40B4-BE49-F238E27FC236}">
                <a16:creationId xmlns:a16="http://schemas.microsoft.com/office/drawing/2014/main" id="{1E77AA64-AEB9-39E3-255B-BD24FC7242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3341274"/>
            <a:ext cx="461665" cy="461665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4D7D7140-3986-81E4-A6A4-6E5631C91A6E}"/>
              </a:ext>
            </a:extLst>
          </p:cNvPr>
          <p:cNvSpPr txBox="1"/>
          <p:nvPr/>
        </p:nvSpPr>
        <p:spPr>
          <a:xfrm>
            <a:off x="5607831" y="3387440"/>
            <a:ext cx="126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/routes</a:t>
            </a:r>
          </a:p>
        </p:txBody>
      </p:sp>
      <p:sp>
        <p:nvSpPr>
          <p:cNvPr id="25" name="Rectangle : coins arrondis 24">
            <a:extLst>
              <a:ext uri="{FF2B5EF4-FFF2-40B4-BE49-F238E27FC236}">
                <a16:creationId xmlns:a16="http://schemas.microsoft.com/office/drawing/2014/main" id="{D69A1E88-9831-A374-CC80-7A593041B09A}"/>
              </a:ext>
            </a:extLst>
          </p:cNvPr>
          <p:cNvSpPr/>
          <p:nvPr/>
        </p:nvSpPr>
        <p:spPr>
          <a:xfrm>
            <a:off x="4320375" y="1329935"/>
            <a:ext cx="3748357" cy="3606132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6" name="Connecteur : en angle 25">
            <a:extLst>
              <a:ext uri="{FF2B5EF4-FFF2-40B4-BE49-F238E27FC236}">
                <a16:creationId xmlns:a16="http://schemas.microsoft.com/office/drawing/2014/main" id="{6E524F37-260D-6002-AB0C-D59CCB8225F2}"/>
              </a:ext>
            </a:extLst>
          </p:cNvPr>
          <p:cNvCxnSpPr>
            <a:stCxn id="15" idx="1"/>
            <a:endCxn id="7" idx="2"/>
          </p:cNvCxnSpPr>
          <p:nvPr/>
        </p:nvCxnSpPr>
        <p:spPr>
          <a:xfrm rot="10800000">
            <a:off x="4915391" y="2042280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Connecteur : en angle 26">
            <a:extLst>
              <a:ext uri="{FF2B5EF4-FFF2-40B4-BE49-F238E27FC236}">
                <a16:creationId xmlns:a16="http://schemas.microsoft.com/office/drawing/2014/main" id="{D2F02C27-C90B-9B99-B1BA-6E452AB7DD63}"/>
              </a:ext>
            </a:extLst>
          </p:cNvPr>
          <p:cNvCxnSpPr>
            <a:stCxn id="17" idx="1"/>
            <a:endCxn id="7" idx="2"/>
          </p:cNvCxnSpPr>
          <p:nvPr/>
        </p:nvCxnSpPr>
        <p:spPr>
          <a:xfrm rot="10800000">
            <a:off x="4915391" y="2042279"/>
            <a:ext cx="266354" cy="611116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 : en angle 27">
            <a:extLst>
              <a:ext uri="{FF2B5EF4-FFF2-40B4-BE49-F238E27FC236}">
                <a16:creationId xmlns:a16="http://schemas.microsoft.com/office/drawing/2014/main" id="{974C2A81-CA93-E83F-5614-FE7E50BEB0EA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>
            <a:off x="4915391" y="2897737"/>
            <a:ext cx="266354" cy="2171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eur : en angle 28">
            <a:extLst>
              <a:ext uri="{FF2B5EF4-FFF2-40B4-BE49-F238E27FC236}">
                <a16:creationId xmlns:a16="http://schemas.microsoft.com/office/drawing/2014/main" id="{E6A22795-1721-92CD-3B02-6EA236049DDB}"/>
              </a:ext>
            </a:extLst>
          </p:cNvPr>
          <p:cNvCxnSpPr>
            <a:cxnSpLocks/>
            <a:stCxn id="21" idx="1"/>
          </p:cNvCxnSpPr>
          <p:nvPr/>
        </p:nvCxnSpPr>
        <p:spPr>
          <a:xfrm rot="10800000">
            <a:off x="4915391" y="2000579"/>
            <a:ext cx="266354" cy="1571529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6" name="Graphique 35">
            <a:extLst>
              <a:ext uri="{FF2B5EF4-FFF2-40B4-BE49-F238E27FC236}">
                <a16:creationId xmlns:a16="http://schemas.microsoft.com/office/drawing/2014/main" id="{329A8222-C6EA-55DA-00F3-6C423906FE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3776853"/>
            <a:ext cx="461665" cy="461665"/>
          </a:xfrm>
          <a:prstGeom prst="rect">
            <a:avLst/>
          </a:prstGeom>
        </p:spPr>
      </p:pic>
      <p:sp>
        <p:nvSpPr>
          <p:cNvPr id="37" name="ZoneTexte 36">
            <a:extLst>
              <a:ext uri="{FF2B5EF4-FFF2-40B4-BE49-F238E27FC236}">
                <a16:creationId xmlns:a16="http://schemas.microsoft.com/office/drawing/2014/main" id="{08969166-442F-8BDF-D2B1-4091FA1BBAF2}"/>
              </a:ext>
            </a:extLst>
          </p:cNvPr>
          <p:cNvSpPr txBox="1"/>
          <p:nvPr/>
        </p:nvSpPr>
        <p:spPr>
          <a:xfrm>
            <a:off x="5607831" y="3823019"/>
            <a:ext cx="1532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utils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38" name="Graphique 37">
            <a:extLst>
              <a:ext uri="{FF2B5EF4-FFF2-40B4-BE49-F238E27FC236}">
                <a16:creationId xmlns:a16="http://schemas.microsoft.com/office/drawing/2014/main" id="{6FBF6801-5D2B-9145-294D-A9E748F56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4234053"/>
            <a:ext cx="461665" cy="461665"/>
          </a:xfrm>
          <a:prstGeom prst="rect">
            <a:avLst/>
          </a:prstGeom>
        </p:spPr>
      </p:pic>
      <p:sp>
        <p:nvSpPr>
          <p:cNvPr id="39" name="ZoneTexte 38">
            <a:extLst>
              <a:ext uri="{FF2B5EF4-FFF2-40B4-BE49-F238E27FC236}">
                <a16:creationId xmlns:a16="http://schemas.microsoft.com/office/drawing/2014/main" id="{947B8756-253D-358F-ED84-117383B60E9B}"/>
              </a:ext>
            </a:extLst>
          </p:cNvPr>
          <p:cNvSpPr txBox="1"/>
          <p:nvPr/>
        </p:nvSpPr>
        <p:spPr>
          <a:xfrm>
            <a:off x="5607831" y="4280219"/>
            <a:ext cx="1422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/validation</a:t>
            </a:r>
          </a:p>
        </p:txBody>
      </p:sp>
      <p:cxnSp>
        <p:nvCxnSpPr>
          <p:cNvPr id="43" name="Connecteur : en angle 42">
            <a:extLst>
              <a:ext uri="{FF2B5EF4-FFF2-40B4-BE49-F238E27FC236}">
                <a16:creationId xmlns:a16="http://schemas.microsoft.com/office/drawing/2014/main" id="{FE8D5ECB-7AB5-D227-FE76-80B5D7236986}"/>
              </a:ext>
            </a:extLst>
          </p:cNvPr>
          <p:cNvCxnSpPr>
            <a:stCxn id="36" idx="1"/>
          </p:cNvCxnSpPr>
          <p:nvPr/>
        </p:nvCxnSpPr>
        <p:spPr>
          <a:xfrm rot="10800000">
            <a:off x="4915391" y="3812070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 : en angle 43">
            <a:extLst>
              <a:ext uri="{FF2B5EF4-FFF2-40B4-BE49-F238E27FC236}">
                <a16:creationId xmlns:a16="http://schemas.microsoft.com/office/drawing/2014/main" id="{E9AD3C96-DC5F-76F4-FC3A-3C8759C534E3}"/>
              </a:ext>
            </a:extLst>
          </p:cNvPr>
          <p:cNvCxnSpPr>
            <a:cxnSpLocks/>
            <a:stCxn id="38" idx="1"/>
          </p:cNvCxnSpPr>
          <p:nvPr/>
        </p:nvCxnSpPr>
        <p:spPr>
          <a:xfrm rot="10800000">
            <a:off x="4915391" y="3546022"/>
            <a:ext cx="266355" cy="918864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" name="ZoneTexte 68">
            <a:extLst>
              <a:ext uri="{FF2B5EF4-FFF2-40B4-BE49-F238E27FC236}">
                <a16:creationId xmlns:a16="http://schemas.microsoft.com/office/drawing/2014/main" id="{8363B3C0-CBB0-3613-1D17-E1CF3CE15CDD}"/>
              </a:ext>
            </a:extLst>
          </p:cNvPr>
          <p:cNvSpPr txBox="1"/>
          <p:nvPr/>
        </p:nvSpPr>
        <p:spPr>
          <a:xfrm>
            <a:off x="558415" y="2653241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Par type</a:t>
            </a:r>
          </a:p>
        </p:txBody>
      </p:sp>
    </p:spTree>
    <p:extLst>
      <p:ext uri="{BB962C8B-B14F-4D97-AF65-F5344CB8AC3E}">
        <p14:creationId xmlns:p14="http://schemas.microsoft.com/office/powerpoint/2010/main" val="436232562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415" y="339725"/>
            <a:ext cx="11049386" cy="65763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 possible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C0C767A-E6A1-75B8-C18B-12DC09617D7C}"/>
              </a:ext>
            </a:extLst>
          </p:cNvPr>
          <p:cNvSpPr txBox="1"/>
          <p:nvPr/>
        </p:nvSpPr>
        <p:spPr>
          <a:xfrm>
            <a:off x="558415" y="1329935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Structure de fichier</a:t>
            </a:r>
          </a:p>
        </p:txBody>
      </p:sp>
      <p:pic>
        <p:nvPicPr>
          <p:cNvPr id="7" name="Graphique 6">
            <a:extLst>
              <a:ext uri="{FF2B5EF4-FFF2-40B4-BE49-F238E27FC236}">
                <a16:creationId xmlns:a16="http://schemas.microsoft.com/office/drawing/2014/main" id="{C367841E-C543-7591-A172-B16916DD6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84558" y="1580614"/>
            <a:ext cx="461665" cy="461665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BAF28ED-FFC2-4221-9A0E-CBBABFE4CBEE}"/>
              </a:ext>
            </a:extLst>
          </p:cNvPr>
          <p:cNvSpPr txBox="1"/>
          <p:nvPr/>
        </p:nvSpPr>
        <p:spPr>
          <a:xfrm>
            <a:off x="5110644" y="1626780"/>
            <a:ext cx="774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/src</a:t>
            </a:r>
          </a:p>
        </p:txBody>
      </p:sp>
      <p:pic>
        <p:nvPicPr>
          <p:cNvPr id="15" name="Graphique 14">
            <a:extLst>
              <a:ext uri="{FF2B5EF4-FFF2-40B4-BE49-F238E27FC236}">
                <a16:creationId xmlns:a16="http://schemas.microsoft.com/office/drawing/2014/main" id="{66F9F15A-A9DE-F9B7-4894-43EA22819B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2007063"/>
            <a:ext cx="461665" cy="461665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9B300CDA-3018-A745-591A-971D7BA9786D}"/>
              </a:ext>
            </a:extLst>
          </p:cNvPr>
          <p:cNvSpPr txBox="1"/>
          <p:nvPr/>
        </p:nvSpPr>
        <p:spPr>
          <a:xfrm>
            <a:off x="5607831" y="2053229"/>
            <a:ext cx="1532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controllers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7" name="Graphique 16">
            <a:extLst>
              <a:ext uri="{FF2B5EF4-FFF2-40B4-BE49-F238E27FC236}">
                <a16:creationId xmlns:a16="http://schemas.microsoft.com/office/drawing/2014/main" id="{AD2EB495-AF83-FEFA-2363-54E8776CD6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4158441"/>
            <a:ext cx="461665" cy="461665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7F8E4C6E-0BDD-D0A4-89E2-C6D38E871441}"/>
              </a:ext>
            </a:extLst>
          </p:cNvPr>
          <p:cNvSpPr txBox="1"/>
          <p:nvPr/>
        </p:nvSpPr>
        <p:spPr>
          <a:xfrm>
            <a:off x="5607831" y="4204607"/>
            <a:ext cx="1422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database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9" name="Graphique 18">
            <a:extLst>
              <a:ext uri="{FF2B5EF4-FFF2-40B4-BE49-F238E27FC236}">
                <a16:creationId xmlns:a16="http://schemas.microsoft.com/office/drawing/2014/main" id="{0A489556-12E1-1DCC-E0DC-336201CC73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4619953"/>
            <a:ext cx="461665" cy="461665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96C82221-769F-BC69-EC64-FCCEB27D9AA6}"/>
              </a:ext>
            </a:extLst>
          </p:cNvPr>
          <p:cNvSpPr txBox="1"/>
          <p:nvPr/>
        </p:nvSpPr>
        <p:spPr>
          <a:xfrm>
            <a:off x="5607831" y="4666119"/>
            <a:ext cx="1727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/middlewares</a:t>
            </a:r>
          </a:p>
        </p:txBody>
      </p:sp>
      <p:pic>
        <p:nvPicPr>
          <p:cNvPr id="21" name="Graphique 20">
            <a:extLst>
              <a:ext uri="{FF2B5EF4-FFF2-40B4-BE49-F238E27FC236}">
                <a16:creationId xmlns:a16="http://schemas.microsoft.com/office/drawing/2014/main" id="{1E77AA64-AEB9-39E3-255B-BD24FC7242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5077153"/>
            <a:ext cx="461665" cy="461665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4D7D7140-3986-81E4-A6A4-6E5631C91A6E}"/>
              </a:ext>
            </a:extLst>
          </p:cNvPr>
          <p:cNvSpPr txBox="1"/>
          <p:nvPr/>
        </p:nvSpPr>
        <p:spPr>
          <a:xfrm>
            <a:off x="5607831" y="5123319"/>
            <a:ext cx="126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/routes</a:t>
            </a:r>
          </a:p>
        </p:txBody>
      </p:sp>
      <p:sp>
        <p:nvSpPr>
          <p:cNvPr id="25" name="Rectangle : coins arrondis 24">
            <a:extLst>
              <a:ext uri="{FF2B5EF4-FFF2-40B4-BE49-F238E27FC236}">
                <a16:creationId xmlns:a16="http://schemas.microsoft.com/office/drawing/2014/main" id="{D69A1E88-9831-A374-CC80-7A593041B09A}"/>
              </a:ext>
            </a:extLst>
          </p:cNvPr>
          <p:cNvSpPr/>
          <p:nvPr/>
        </p:nvSpPr>
        <p:spPr>
          <a:xfrm>
            <a:off x="4320375" y="1329935"/>
            <a:ext cx="3748357" cy="5434932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6" name="Connecteur : en angle 25">
            <a:extLst>
              <a:ext uri="{FF2B5EF4-FFF2-40B4-BE49-F238E27FC236}">
                <a16:creationId xmlns:a16="http://schemas.microsoft.com/office/drawing/2014/main" id="{6E524F37-260D-6002-AB0C-D59CCB8225F2}"/>
              </a:ext>
            </a:extLst>
          </p:cNvPr>
          <p:cNvCxnSpPr>
            <a:stCxn id="15" idx="1"/>
            <a:endCxn id="7" idx="2"/>
          </p:cNvCxnSpPr>
          <p:nvPr/>
        </p:nvCxnSpPr>
        <p:spPr>
          <a:xfrm rot="10800000">
            <a:off x="4915391" y="2042280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Connecteur : en angle 26">
            <a:extLst>
              <a:ext uri="{FF2B5EF4-FFF2-40B4-BE49-F238E27FC236}">
                <a16:creationId xmlns:a16="http://schemas.microsoft.com/office/drawing/2014/main" id="{D2F02C27-C90B-9B99-B1BA-6E452AB7DD63}"/>
              </a:ext>
            </a:extLst>
          </p:cNvPr>
          <p:cNvCxnSpPr>
            <a:stCxn id="17" idx="1"/>
            <a:endCxn id="7" idx="2"/>
          </p:cNvCxnSpPr>
          <p:nvPr/>
        </p:nvCxnSpPr>
        <p:spPr>
          <a:xfrm rot="10800000">
            <a:off x="4915391" y="2042280"/>
            <a:ext cx="266354" cy="2346995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 : en angle 27">
            <a:extLst>
              <a:ext uri="{FF2B5EF4-FFF2-40B4-BE49-F238E27FC236}">
                <a16:creationId xmlns:a16="http://schemas.microsoft.com/office/drawing/2014/main" id="{974C2A81-CA93-E83F-5614-FE7E50BEB0EA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>
            <a:off x="4915391" y="4633616"/>
            <a:ext cx="266354" cy="2171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eur : en angle 28">
            <a:extLst>
              <a:ext uri="{FF2B5EF4-FFF2-40B4-BE49-F238E27FC236}">
                <a16:creationId xmlns:a16="http://schemas.microsoft.com/office/drawing/2014/main" id="{E6A22795-1721-92CD-3B02-6EA236049DDB}"/>
              </a:ext>
            </a:extLst>
          </p:cNvPr>
          <p:cNvCxnSpPr>
            <a:cxnSpLocks/>
            <a:stCxn id="21" idx="1"/>
          </p:cNvCxnSpPr>
          <p:nvPr/>
        </p:nvCxnSpPr>
        <p:spPr>
          <a:xfrm rot="10800000">
            <a:off x="4915391" y="3736458"/>
            <a:ext cx="266354" cy="1571529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6" name="Graphique 35">
            <a:extLst>
              <a:ext uri="{FF2B5EF4-FFF2-40B4-BE49-F238E27FC236}">
                <a16:creationId xmlns:a16="http://schemas.microsoft.com/office/drawing/2014/main" id="{329A8222-C6EA-55DA-00F3-6C423906FE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5512732"/>
            <a:ext cx="461665" cy="461665"/>
          </a:xfrm>
          <a:prstGeom prst="rect">
            <a:avLst/>
          </a:prstGeom>
        </p:spPr>
      </p:pic>
      <p:sp>
        <p:nvSpPr>
          <p:cNvPr id="37" name="ZoneTexte 36">
            <a:extLst>
              <a:ext uri="{FF2B5EF4-FFF2-40B4-BE49-F238E27FC236}">
                <a16:creationId xmlns:a16="http://schemas.microsoft.com/office/drawing/2014/main" id="{08969166-442F-8BDF-D2B1-4091FA1BBAF2}"/>
              </a:ext>
            </a:extLst>
          </p:cNvPr>
          <p:cNvSpPr txBox="1"/>
          <p:nvPr/>
        </p:nvSpPr>
        <p:spPr>
          <a:xfrm>
            <a:off x="5607831" y="5558898"/>
            <a:ext cx="1532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utils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38" name="Graphique 37">
            <a:extLst>
              <a:ext uri="{FF2B5EF4-FFF2-40B4-BE49-F238E27FC236}">
                <a16:creationId xmlns:a16="http://schemas.microsoft.com/office/drawing/2014/main" id="{6FBF6801-5D2B-9145-294D-A9E748F56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5969932"/>
            <a:ext cx="461665" cy="461665"/>
          </a:xfrm>
          <a:prstGeom prst="rect">
            <a:avLst/>
          </a:prstGeom>
        </p:spPr>
      </p:pic>
      <p:sp>
        <p:nvSpPr>
          <p:cNvPr id="39" name="ZoneTexte 38">
            <a:extLst>
              <a:ext uri="{FF2B5EF4-FFF2-40B4-BE49-F238E27FC236}">
                <a16:creationId xmlns:a16="http://schemas.microsoft.com/office/drawing/2014/main" id="{947B8756-253D-358F-ED84-117383B60E9B}"/>
              </a:ext>
            </a:extLst>
          </p:cNvPr>
          <p:cNvSpPr txBox="1"/>
          <p:nvPr/>
        </p:nvSpPr>
        <p:spPr>
          <a:xfrm>
            <a:off x="5607831" y="6016098"/>
            <a:ext cx="1422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/validation</a:t>
            </a:r>
          </a:p>
        </p:txBody>
      </p:sp>
      <p:cxnSp>
        <p:nvCxnSpPr>
          <p:cNvPr id="43" name="Connecteur : en angle 42">
            <a:extLst>
              <a:ext uri="{FF2B5EF4-FFF2-40B4-BE49-F238E27FC236}">
                <a16:creationId xmlns:a16="http://schemas.microsoft.com/office/drawing/2014/main" id="{FE8D5ECB-7AB5-D227-FE76-80B5D7236986}"/>
              </a:ext>
            </a:extLst>
          </p:cNvPr>
          <p:cNvCxnSpPr>
            <a:stCxn id="36" idx="1"/>
          </p:cNvCxnSpPr>
          <p:nvPr/>
        </p:nvCxnSpPr>
        <p:spPr>
          <a:xfrm rot="10800000">
            <a:off x="4915391" y="5547949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 : en angle 43">
            <a:extLst>
              <a:ext uri="{FF2B5EF4-FFF2-40B4-BE49-F238E27FC236}">
                <a16:creationId xmlns:a16="http://schemas.microsoft.com/office/drawing/2014/main" id="{E9AD3C96-DC5F-76F4-FC3A-3C8759C534E3}"/>
              </a:ext>
            </a:extLst>
          </p:cNvPr>
          <p:cNvCxnSpPr>
            <a:cxnSpLocks/>
            <a:stCxn id="38" idx="1"/>
          </p:cNvCxnSpPr>
          <p:nvPr/>
        </p:nvCxnSpPr>
        <p:spPr>
          <a:xfrm rot="10800000">
            <a:off x="4915391" y="5281901"/>
            <a:ext cx="266355" cy="918864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ZoneTexte 32">
            <a:extLst>
              <a:ext uri="{FF2B5EF4-FFF2-40B4-BE49-F238E27FC236}">
                <a16:creationId xmlns:a16="http://schemas.microsoft.com/office/drawing/2014/main" id="{25BFC2F9-45C6-7607-7DC2-48A1BE8BEA56}"/>
              </a:ext>
            </a:extLst>
          </p:cNvPr>
          <p:cNvSpPr txBox="1"/>
          <p:nvPr/>
        </p:nvSpPr>
        <p:spPr>
          <a:xfrm>
            <a:off x="5662864" y="2436354"/>
            <a:ext cx="204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 err="1">
                <a:latin typeface="Inter" panose="02000503000000020004" pitchFamily="2" charset="0"/>
                <a:ea typeface="Inter" panose="02000503000000020004" pitchFamily="2" charset="0"/>
              </a:rPr>
              <a:t>auth.controller.ts</a:t>
            </a:r>
            <a:endParaRPr lang="fr-CH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cxnSp>
        <p:nvCxnSpPr>
          <p:cNvPr id="42" name="Connecteur : en angle 41">
            <a:extLst>
              <a:ext uri="{FF2B5EF4-FFF2-40B4-BE49-F238E27FC236}">
                <a16:creationId xmlns:a16="http://schemas.microsoft.com/office/drawing/2014/main" id="{CE640797-1BAA-504E-5FAE-919A8DE1D88E}"/>
              </a:ext>
            </a:extLst>
          </p:cNvPr>
          <p:cNvCxnSpPr>
            <a:cxnSpLocks/>
            <a:endCxn id="15" idx="2"/>
          </p:cNvCxnSpPr>
          <p:nvPr/>
        </p:nvCxnSpPr>
        <p:spPr>
          <a:xfrm rot="10800000">
            <a:off x="5412579" y="2468729"/>
            <a:ext cx="266353" cy="143165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necteur : en angle 44">
            <a:extLst>
              <a:ext uri="{FF2B5EF4-FFF2-40B4-BE49-F238E27FC236}">
                <a16:creationId xmlns:a16="http://schemas.microsoft.com/office/drawing/2014/main" id="{57052102-2A30-DCED-EEC3-2F65551E6757}"/>
              </a:ext>
            </a:extLst>
          </p:cNvPr>
          <p:cNvCxnSpPr>
            <a:cxnSpLocks/>
          </p:cNvCxnSpPr>
          <p:nvPr/>
        </p:nvCxnSpPr>
        <p:spPr>
          <a:xfrm rot="10800000">
            <a:off x="5412577" y="2856235"/>
            <a:ext cx="266354" cy="2171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eur : en angle 45">
            <a:extLst>
              <a:ext uri="{FF2B5EF4-FFF2-40B4-BE49-F238E27FC236}">
                <a16:creationId xmlns:a16="http://schemas.microsoft.com/office/drawing/2014/main" id="{49B2B16D-9B05-7AB1-30F5-862E690FD15E}"/>
              </a:ext>
            </a:extLst>
          </p:cNvPr>
          <p:cNvCxnSpPr>
            <a:cxnSpLocks/>
            <a:endCxn id="15" idx="2"/>
          </p:cNvCxnSpPr>
          <p:nvPr/>
        </p:nvCxnSpPr>
        <p:spPr>
          <a:xfrm rot="10800000">
            <a:off x="5412579" y="2468729"/>
            <a:ext cx="266353" cy="1061877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ZoneTexte 58">
            <a:extLst>
              <a:ext uri="{FF2B5EF4-FFF2-40B4-BE49-F238E27FC236}">
                <a16:creationId xmlns:a16="http://schemas.microsoft.com/office/drawing/2014/main" id="{BC2FA4E1-5235-70A0-4C52-1EA4979F1408}"/>
              </a:ext>
            </a:extLst>
          </p:cNvPr>
          <p:cNvSpPr txBox="1"/>
          <p:nvPr/>
        </p:nvSpPr>
        <p:spPr>
          <a:xfrm>
            <a:off x="5678931" y="2867468"/>
            <a:ext cx="2192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 err="1">
                <a:latin typeface="Inter" panose="02000503000000020004" pitchFamily="2" charset="0"/>
                <a:ea typeface="Inter" panose="02000503000000020004" pitchFamily="2" charset="0"/>
              </a:rPr>
              <a:t>ruche.controller.ts</a:t>
            </a:r>
            <a:endParaRPr lang="fr-CH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9BE4E3BB-856C-4EBB-A8D9-BBD47574A820}"/>
              </a:ext>
            </a:extLst>
          </p:cNvPr>
          <p:cNvSpPr txBox="1"/>
          <p:nvPr/>
        </p:nvSpPr>
        <p:spPr>
          <a:xfrm>
            <a:off x="5678931" y="3336722"/>
            <a:ext cx="2314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 err="1">
                <a:latin typeface="Inter" panose="02000503000000020004" pitchFamily="2" charset="0"/>
                <a:ea typeface="Inter" panose="02000503000000020004" pitchFamily="2" charset="0"/>
              </a:rPr>
              <a:t>rucher.controller.ts</a:t>
            </a:r>
            <a:endParaRPr lang="fr-CH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76EB2274-53D6-3A95-D504-62F04415C860}"/>
              </a:ext>
            </a:extLst>
          </p:cNvPr>
          <p:cNvSpPr txBox="1"/>
          <p:nvPr/>
        </p:nvSpPr>
        <p:spPr>
          <a:xfrm>
            <a:off x="5679798" y="3776988"/>
            <a:ext cx="2314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latin typeface="Inter" panose="02000503000000020004" pitchFamily="2" charset="0"/>
                <a:ea typeface="Inter" panose="02000503000000020004" pitchFamily="2" charset="0"/>
              </a:rPr>
              <a:t>…</a:t>
            </a:r>
          </a:p>
        </p:txBody>
      </p:sp>
      <p:cxnSp>
        <p:nvCxnSpPr>
          <p:cNvPr id="64" name="Connecteur : en angle 63">
            <a:extLst>
              <a:ext uri="{FF2B5EF4-FFF2-40B4-BE49-F238E27FC236}">
                <a16:creationId xmlns:a16="http://schemas.microsoft.com/office/drawing/2014/main" id="{AC156275-65F3-9DE2-34B8-432ADDAB7AFE}"/>
              </a:ext>
            </a:extLst>
          </p:cNvPr>
          <p:cNvCxnSpPr>
            <a:cxnSpLocks/>
            <a:stCxn id="63" idx="1"/>
            <a:endCxn id="15" idx="2"/>
          </p:cNvCxnSpPr>
          <p:nvPr/>
        </p:nvCxnSpPr>
        <p:spPr>
          <a:xfrm rot="10800000">
            <a:off x="5412578" y="2468728"/>
            <a:ext cx="267220" cy="1492926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6A0E560C-EFBD-8825-3A37-B13E9985C48C}"/>
              </a:ext>
            </a:extLst>
          </p:cNvPr>
          <p:cNvSpPr txBox="1"/>
          <p:nvPr/>
        </p:nvSpPr>
        <p:spPr>
          <a:xfrm>
            <a:off x="558415" y="2653241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Par type</a:t>
            </a:r>
          </a:p>
        </p:txBody>
      </p:sp>
    </p:spTree>
    <p:extLst>
      <p:ext uri="{BB962C8B-B14F-4D97-AF65-F5344CB8AC3E}">
        <p14:creationId xmlns:p14="http://schemas.microsoft.com/office/powerpoint/2010/main" val="40850438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415" y="339725"/>
            <a:ext cx="11049386" cy="65763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 possible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C0C767A-E6A1-75B8-C18B-12DC09617D7C}"/>
              </a:ext>
            </a:extLst>
          </p:cNvPr>
          <p:cNvSpPr txBox="1"/>
          <p:nvPr/>
        </p:nvSpPr>
        <p:spPr>
          <a:xfrm>
            <a:off x="558415" y="1329935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Structure de fichier</a:t>
            </a:r>
          </a:p>
        </p:txBody>
      </p:sp>
      <p:pic>
        <p:nvPicPr>
          <p:cNvPr id="7" name="Graphique 6">
            <a:extLst>
              <a:ext uri="{FF2B5EF4-FFF2-40B4-BE49-F238E27FC236}">
                <a16:creationId xmlns:a16="http://schemas.microsoft.com/office/drawing/2014/main" id="{C367841E-C543-7591-A172-B16916DD6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84558" y="1580614"/>
            <a:ext cx="461665" cy="461665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BAF28ED-FFC2-4221-9A0E-CBBABFE4CBEE}"/>
              </a:ext>
            </a:extLst>
          </p:cNvPr>
          <p:cNvSpPr txBox="1"/>
          <p:nvPr/>
        </p:nvSpPr>
        <p:spPr>
          <a:xfrm>
            <a:off x="5110644" y="1626780"/>
            <a:ext cx="774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/src</a:t>
            </a:r>
          </a:p>
        </p:txBody>
      </p:sp>
      <p:pic>
        <p:nvPicPr>
          <p:cNvPr id="15" name="Graphique 14">
            <a:extLst>
              <a:ext uri="{FF2B5EF4-FFF2-40B4-BE49-F238E27FC236}">
                <a16:creationId xmlns:a16="http://schemas.microsoft.com/office/drawing/2014/main" id="{66F9F15A-A9DE-F9B7-4894-43EA22819B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276" y="1996112"/>
            <a:ext cx="461665" cy="461665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9B300CDA-3018-A745-591A-971D7BA9786D}"/>
              </a:ext>
            </a:extLst>
          </p:cNvPr>
          <p:cNvSpPr txBox="1"/>
          <p:nvPr/>
        </p:nvSpPr>
        <p:spPr>
          <a:xfrm>
            <a:off x="5607831" y="2053229"/>
            <a:ext cx="1532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auth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7" name="Graphique 16">
            <a:extLst>
              <a:ext uri="{FF2B5EF4-FFF2-40B4-BE49-F238E27FC236}">
                <a16:creationId xmlns:a16="http://schemas.microsoft.com/office/drawing/2014/main" id="{AD2EB495-AF83-FEFA-2363-54E8776CD6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2434121"/>
            <a:ext cx="461665" cy="461665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7F8E4C6E-0BDD-D0A4-89E2-C6D38E871441}"/>
              </a:ext>
            </a:extLst>
          </p:cNvPr>
          <p:cNvSpPr txBox="1"/>
          <p:nvPr/>
        </p:nvSpPr>
        <p:spPr>
          <a:xfrm>
            <a:off x="5607831" y="2480287"/>
            <a:ext cx="1422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/ruche</a:t>
            </a:r>
          </a:p>
        </p:txBody>
      </p:sp>
      <p:pic>
        <p:nvPicPr>
          <p:cNvPr id="19" name="Graphique 18">
            <a:extLst>
              <a:ext uri="{FF2B5EF4-FFF2-40B4-BE49-F238E27FC236}">
                <a16:creationId xmlns:a16="http://schemas.microsoft.com/office/drawing/2014/main" id="{0A489556-12E1-1DCC-E0DC-336201CC73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2895633"/>
            <a:ext cx="461665" cy="461665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96C82221-769F-BC69-EC64-FCCEB27D9AA6}"/>
              </a:ext>
            </a:extLst>
          </p:cNvPr>
          <p:cNvSpPr txBox="1"/>
          <p:nvPr/>
        </p:nvSpPr>
        <p:spPr>
          <a:xfrm>
            <a:off x="5607831" y="2941799"/>
            <a:ext cx="1727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/rucher</a:t>
            </a:r>
          </a:p>
        </p:txBody>
      </p:sp>
      <p:pic>
        <p:nvPicPr>
          <p:cNvPr id="21" name="Graphique 20">
            <a:extLst>
              <a:ext uri="{FF2B5EF4-FFF2-40B4-BE49-F238E27FC236}">
                <a16:creationId xmlns:a16="http://schemas.microsoft.com/office/drawing/2014/main" id="{1E77AA64-AEB9-39E3-255B-BD24FC7242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3352833"/>
            <a:ext cx="461665" cy="461665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4D7D7140-3986-81E4-A6A4-6E5631C91A6E}"/>
              </a:ext>
            </a:extLst>
          </p:cNvPr>
          <p:cNvSpPr txBox="1"/>
          <p:nvPr/>
        </p:nvSpPr>
        <p:spPr>
          <a:xfrm>
            <a:off x="5607831" y="3398999"/>
            <a:ext cx="126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activite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5" name="Rectangle : coins arrondis 24">
            <a:extLst>
              <a:ext uri="{FF2B5EF4-FFF2-40B4-BE49-F238E27FC236}">
                <a16:creationId xmlns:a16="http://schemas.microsoft.com/office/drawing/2014/main" id="{D69A1E88-9831-A374-CC80-7A593041B09A}"/>
              </a:ext>
            </a:extLst>
          </p:cNvPr>
          <p:cNvSpPr/>
          <p:nvPr/>
        </p:nvSpPr>
        <p:spPr>
          <a:xfrm>
            <a:off x="4320375" y="1329935"/>
            <a:ext cx="3748357" cy="3529932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6" name="Connecteur : en angle 25">
            <a:extLst>
              <a:ext uri="{FF2B5EF4-FFF2-40B4-BE49-F238E27FC236}">
                <a16:creationId xmlns:a16="http://schemas.microsoft.com/office/drawing/2014/main" id="{6E524F37-260D-6002-AB0C-D59CCB8225F2}"/>
              </a:ext>
            </a:extLst>
          </p:cNvPr>
          <p:cNvCxnSpPr>
            <a:stCxn id="15" idx="1"/>
            <a:endCxn id="7" idx="2"/>
          </p:cNvCxnSpPr>
          <p:nvPr/>
        </p:nvCxnSpPr>
        <p:spPr>
          <a:xfrm rot="10800000">
            <a:off x="4915392" y="2042279"/>
            <a:ext cx="265885" cy="184666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Connecteur : en angle 26">
            <a:extLst>
              <a:ext uri="{FF2B5EF4-FFF2-40B4-BE49-F238E27FC236}">
                <a16:creationId xmlns:a16="http://schemas.microsoft.com/office/drawing/2014/main" id="{D2F02C27-C90B-9B99-B1BA-6E452AB7DD63}"/>
              </a:ext>
            </a:extLst>
          </p:cNvPr>
          <p:cNvCxnSpPr>
            <a:stCxn id="17" idx="1"/>
            <a:endCxn id="7" idx="2"/>
          </p:cNvCxnSpPr>
          <p:nvPr/>
        </p:nvCxnSpPr>
        <p:spPr>
          <a:xfrm rot="10800000">
            <a:off x="4915391" y="2042280"/>
            <a:ext cx="266354" cy="622675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 : en angle 27">
            <a:extLst>
              <a:ext uri="{FF2B5EF4-FFF2-40B4-BE49-F238E27FC236}">
                <a16:creationId xmlns:a16="http://schemas.microsoft.com/office/drawing/2014/main" id="{974C2A81-CA93-E83F-5614-FE7E50BEB0EA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>
            <a:off x="4915391" y="2909296"/>
            <a:ext cx="266354" cy="2171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eur : en angle 28">
            <a:extLst>
              <a:ext uri="{FF2B5EF4-FFF2-40B4-BE49-F238E27FC236}">
                <a16:creationId xmlns:a16="http://schemas.microsoft.com/office/drawing/2014/main" id="{E6A22795-1721-92CD-3B02-6EA236049DDB}"/>
              </a:ext>
            </a:extLst>
          </p:cNvPr>
          <p:cNvCxnSpPr>
            <a:cxnSpLocks/>
            <a:stCxn id="21" idx="1"/>
          </p:cNvCxnSpPr>
          <p:nvPr/>
        </p:nvCxnSpPr>
        <p:spPr>
          <a:xfrm rot="10800000">
            <a:off x="4915391" y="2012138"/>
            <a:ext cx="266354" cy="1571529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6" name="Graphique 35">
            <a:extLst>
              <a:ext uri="{FF2B5EF4-FFF2-40B4-BE49-F238E27FC236}">
                <a16:creationId xmlns:a16="http://schemas.microsoft.com/office/drawing/2014/main" id="{329A8222-C6EA-55DA-00F3-6C423906FE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3788412"/>
            <a:ext cx="461665" cy="461665"/>
          </a:xfrm>
          <a:prstGeom prst="rect">
            <a:avLst/>
          </a:prstGeom>
        </p:spPr>
      </p:pic>
      <p:sp>
        <p:nvSpPr>
          <p:cNvPr id="37" name="ZoneTexte 36">
            <a:extLst>
              <a:ext uri="{FF2B5EF4-FFF2-40B4-BE49-F238E27FC236}">
                <a16:creationId xmlns:a16="http://schemas.microsoft.com/office/drawing/2014/main" id="{08969166-442F-8BDF-D2B1-4091FA1BBAF2}"/>
              </a:ext>
            </a:extLst>
          </p:cNvPr>
          <p:cNvSpPr txBox="1"/>
          <p:nvPr/>
        </p:nvSpPr>
        <p:spPr>
          <a:xfrm>
            <a:off x="5607831" y="3834578"/>
            <a:ext cx="1532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categorie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38" name="Graphique 37">
            <a:extLst>
              <a:ext uri="{FF2B5EF4-FFF2-40B4-BE49-F238E27FC236}">
                <a16:creationId xmlns:a16="http://schemas.microsoft.com/office/drawing/2014/main" id="{6FBF6801-5D2B-9145-294D-A9E748F56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4245612"/>
            <a:ext cx="461665" cy="461665"/>
          </a:xfrm>
          <a:prstGeom prst="rect">
            <a:avLst/>
          </a:prstGeom>
        </p:spPr>
      </p:pic>
      <p:sp>
        <p:nvSpPr>
          <p:cNvPr id="39" name="ZoneTexte 38">
            <a:extLst>
              <a:ext uri="{FF2B5EF4-FFF2-40B4-BE49-F238E27FC236}">
                <a16:creationId xmlns:a16="http://schemas.microsoft.com/office/drawing/2014/main" id="{947B8756-253D-358F-ED84-117383B60E9B}"/>
              </a:ext>
            </a:extLst>
          </p:cNvPr>
          <p:cNvSpPr txBox="1"/>
          <p:nvPr/>
        </p:nvSpPr>
        <p:spPr>
          <a:xfrm>
            <a:off x="5607831" y="4291778"/>
            <a:ext cx="1422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/reine</a:t>
            </a:r>
          </a:p>
        </p:txBody>
      </p:sp>
      <p:cxnSp>
        <p:nvCxnSpPr>
          <p:cNvPr id="43" name="Connecteur : en angle 42">
            <a:extLst>
              <a:ext uri="{FF2B5EF4-FFF2-40B4-BE49-F238E27FC236}">
                <a16:creationId xmlns:a16="http://schemas.microsoft.com/office/drawing/2014/main" id="{FE8D5ECB-7AB5-D227-FE76-80B5D7236986}"/>
              </a:ext>
            </a:extLst>
          </p:cNvPr>
          <p:cNvCxnSpPr>
            <a:stCxn id="36" idx="1"/>
          </p:cNvCxnSpPr>
          <p:nvPr/>
        </p:nvCxnSpPr>
        <p:spPr>
          <a:xfrm rot="10800000">
            <a:off x="4915391" y="3823629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 : en angle 43">
            <a:extLst>
              <a:ext uri="{FF2B5EF4-FFF2-40B4-BE49-F238E27FC236}">
                <a16:creationId xmlns:a16="http://schemas.microsoft.com/office/drawing/2014/main" id="{E9AD3C96-DC5F-76F4-FC3A-3C8759C534E3}"/>
              </a:ext>
            </a:extLst>
          </p:cNvPr>
          <p:cNvCxnSpPr>
            <a:cxnSpLocks/>
            <a:stCxn id="38" idx="1"/>
          </p:cNvCxnSpPr>
          <p:nvPr/>
        </p:nvCxnSpPr>
        <p:spPr>
          <a:xfrm rot="10800000">
            <a:off x="4915391" y="3557581"/>
            <a:ext cx="266355" cy="918864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ZoneTexte 2">
            <a:extLst>
              <a:ext uri="{FF2B5EF4-FFF2-40B4-BE49-F238E27FC236}">
                <a16:creationId xmlns:a16="http://schemas.microsoft.com/office/drawing/2014/main" id="{E5E608D2-B131-EAFA-D104-0CF6F3485E94}"/>
              </a:ext>
            </a:extLst>
          </p:cNvPr>
          <p:cNvSpPr txBox="1"/>
          <p:nvPr/>
        </p:nvSpPr>
        <p:spPr>
          <a:xfrm>
            <a:off x="558415" y="2653241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Par fonctionnalité</a:t>
            </a:r>
          </a:p>
        </p:txBody>
      </p:sp>
    </p:spTree>
    <p:extLst>
      <p:ext uri="{BB962C8B-B14F-4D97-AF65-F5344CB8AC3E}">
        <p14:creationId xmlns:p14="http://schemas.microsoft.com/office/powerpoint/2010/main" val="17939092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415" y="339725"/>
            <a:ext cx="11049386" cy="65763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 possible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C0C767A-E6A1-75B8-C18B-12DC09617D7C}"/>
              </a:ext>
            </a:extLst>
          </p:cNvPr>
          <p:cNvSpPr txBox="1"/>
          <p:nvPr/>
        </p:nvSpPr>
        <p:spPr>
          <a:xfrm>
            <a:off x="558415" y="1329935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Structure de fichier</a:t>
            </a:r>
          </a:p>
        </p:txBody>
      </p:sp>
      <p:pic>
        <p:nvPicPr>
          <p:cNvPr id="7" name="Graphique 6">
            <a:extLst>
              <a:ext uri="{FF2B5EF4-FFF2-40B4-BE49-F238E27FC236}">
                <a16:creationId xmlns:a16="http://schemas.microsoft.com/office/drawing/2014/main" id="{C367841E-C543-7591-A172-B16916DD6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84558" y="1580614"/>
            <a:ext cx="461665" cy="461665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BAF28ED-FFC2-4221-9A0E-CBBABFE4CBEE}"/>
              </a:ext>
            </a:extLst>
          </p:cNvPr>
          <p:cNvSpPr txBox="1"/>
          <p:nvPr/>
        </p:nvSpPr>
        <p:spPr>
          <a:xfrm>
            <a:off x="5110644" y="1626780"/>
            <a:ext cx="774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/src</a:t>
            </a:r>
          </a:p>
        </p:txBody>
      </p:sp>
      <p:pic>
        <p:nvPicPr>
          <p:cNvPr id="15" name="Graphique 14">
            <a:extLst>
              <a:ext uri="{FF2B5EF4-FFF2-40B4-BE49-F238E27FC236}">
                <a16:creationId xmlns:a16="http://schemas.microsoft.com/office/drawing/2014/main" id="{66F9F15A-A9DE-F9B7-4894-43EA22819B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64342" y="1996112"/>
            <a:ext cx="461665" cy="461665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9B300CDA-3018-A745-591A-971D7BA9786D}"/>
              </a:ext>
            </a:extLst>
          </p:cNvPr>
          <p:cNvSpPr txBox="1"/>
          <p:nvPr/>
        </p:nvSpPr>
        <p:spPr>
          <a:xfrm>
            <a:off x="5607831" y="2053229"/>
            <a:ext cx="1532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auth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7" name="Graphique 16">
            <a:extLst>
              <a:ext uri="{FF2B5EF4-FFF2-40B4-BE49-F238E27FC236}">
                <a16:creationId xmlns:a16="http://schemas.microsoft.com/office/drawing/2014/main" id="{AD2EB495-AF83-FEFA-2363-54E8776CD6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4158441"/>
            <a:ext cx="461665" cy="461665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7F8E4C6E-0BDD-D0A4-89E2-C6D38E871441}"/>
              </a:ext>
            </a:extLst>
          </p:cNvPr>
          <p:cNvSpPr txBox="1"/>
          <p:nvPr/>
        </p:nvSpPr>
        <p:spPr>
          <a:xfrm>
            <a:off x="5607831" y="4204607"/>
            <a:ext cx="1422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/ruche</a:t>
            </a:r>
          </a:p>
        </p:txBody>
      </p:sp>
      <p:pic>
        <p:nvPicPr>
          <p:cNvPr id="19" name="Graphique 18">
            <a:extLst>
              <a:ext uri="{FF2B5EF4-FFF2-40B4-BE49-F238E27FC236}">
                <a16:creationId xmlns:a16="http://schemas.microsoft.com/office/drawing/2014/main" id="{0A489556-12E1-1DCC-E0DC-336201CC73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4619953"/>
            <a:ext cx="461665" cy="461665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96C82221-769F-BC69-EC64-FCCEB27D9AA6}"/>
              </a:ext>
            </a:extLst>
          </p:cNvPr>
          <p:cNvSpPr txBox="1"/>
          <p:nvPr/>
        </p:nvSpPr>
        <p:spPr>
          <a:xfrm>
            <a:off x="5607831" y="4666119"/>
            <a:ext cx="1727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/rucher</a:t>
            </a:r>
          </a:p>
        </p:txBody>
      </p:sp>
      <p:pic>
        <p:nvPicPr>
          <p:cNvPr id="21" name="Graphique 20">
            <a:extLst>
              <a:ext uri="{FF2B5EF4-FFF2-40B4-BE49-F238E27FC236}">
                <a16:creationId xmlns:a16="http://schemas.microsoft.com/office/drawing/2014/main" id="{1E77AA64-AEB9-39E3-255B-BD24FC7242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5077153"/>
            <a:ext cx="461665" cy="461665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4D7D7140-3986-81E4-A6A4-6E5631C91A6E}"/>
              </a:ext>
            </a:extLst>
          </p:cNvPr>
          <p:cNvSpPr txBox="1"/>
          <p:nvPr/>
        </p:nvSpPr>
        <p:spPr>
          <a:xfrm>
            <a:off x="5607831" y="5123319"/>
            <a:ext cx="126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activite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5" name="Rectangle : coins arrondis 24">
            <a:extLst>
              <a:ext uri="{FF2B5EF4-FFF2-40B4-BE49-F238E27FC236}">
                <a16:creationId xmlns:a16="http://schemas.microsoft.com/office/drawing/2014/main" id="{D69A1E88-9831-A374-CC80-7A593041B09A}"/>
              </a:ext>
            </a:extLst>
          </p:cNvPr>
          <p:cNvSpPr/>
          <p:nvPr/>
        </p:nvSpPr>
        <p:spPr>
          <a:xfrm>
            <a:off x="4320375" y="1329935"/>
            <a:ext cx="3748357" cy="5434932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6" name="Connecteur : en angle 25">
            <a:extLst>
              <a:ext uri="{FF2B5EF4-FFF2-40B4-BE49-F238E27FC236}">
                <a16:creationId xmlns:a16="http://schemas.microsoft.com/office/drawing/2014/main" id="{6E524F37-260D-6002-AB0C-D59CCB8225F2}"/>
              </a:ext>
            </a:extLst>
          </p:cNvPr>
          <p:cNvCxnSpPr>
            <a:stCxn id="15" idx="1"/>
            <a:endCxn id="7" idx="2"/>
          </p:cNvCxnSpPr>
          <p:nvPr/>
        </p:nvCxnSpPr>
        <p:spPr>
          <a:xfrm rot="10800000">
            <a:off x="4915392" y="2042279"/>
            <a:ext cx="248951" cy="184666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Connecteur : en angle 26">
            <a:extLst>
              <a:ext uri="{FF2B5EF4-FFF2-40B4-BE49-F238E27FC236}">
                <a16:creationId xmlns:a16="http://schemas.microsoft.com/office/drawing/2014/main" id="{D2F02C27-C90B-9B99-B1BA-6E452AB7DD63}"/>
              </a:ext>
            </a:extLst>
          </p:cNvPr>
          <p:cNvCxnSpPr>
            <a:stCxn id="17" idx="1"/>
            <a:endCxn id="7" idx="2"/>
          </p:cNvCxnSpPr>
          <p:nvPr/>
        </p:nvCxnSpPr>
        <p:spPr>
          <a:xfrm rot="10800000">
            <a:off x="4915391" y="2042280"/>
            <a:ext cx="266354" cy="2346995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 : en angle 27">
            <a:extLst>
              <a:ext uri="{FF2B5EF4-FFF2-40B4-BE49-F238E27FC236}">
                <a16:creationId xmlns:a16="http://schemas.microsoft.com/office/drawing/2014/main" id="{974C2A81-CA93-E83F-5614-FE7E50BEB0EA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>
            <a:off x="4915391" y="4633616"/>
            <a:ext cx="266354" cy="2171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eur : en angle 28">
            <a:extLst>
              <a:ext uri="{FF2B5EF4-FFF2-40B4-BE49-F238E27FC236}">
                <a16:creationId xmlns:a16="http://schemas.microsoft.com/office/drawing/2014/main" id="{E6A22795-1721-92CD-3B02-6EA236049DDB}"/>
              </a:ext>
            </a:extLst>
          </p:cNvPr>
          <p:cNvCxnSpPr>
            <a:cxnSpLocks/>
            <a:stCxn id="21" idx="1"/>
          </p:cNvCxnSpPr>
          <p:nvPr/>
        </p:nvCxnSpPr>
        <p:spPr>
          <a:xfrm rot="10800000">
            <a:off x="4915391" y="3736458"/>
            <a:ext cx="266354" cy="1571529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6" name="Graphique 35">
            <a:extLst>
              <a:ext uri="{FF2B5EF4-FFF2-40B4-BE49-F238E27FC236}">
                <a16:creationId xmlns:a16="http://schemas.microsoft.com/office/drawing/2014/main" id="{329A8222-C6EA-55DA-00F3-6C423906FE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5512732"/>
            <a:ext cx="461665" cy="461665"/>
          </a:xfrm>
          <a:prstGeom prst="rect">
            <a:avLst/>
          </a:prstGeom>
        </p:spPr>
      </p:pic>
      <p:sp>
        <p:nvSpPr>
          <p:cNvPr id="37" name="ZoneTexte 36">
            <a:extLst>
              <a:ext uri="{FF2B5EF4-FFF2-40B4-BE49-F238E27FC236}">
                <a16:creationId xmlns:a16="http://schemas.microsoft.com/office/drawing/2014/main" id="{08969166-442F-8BDF-D2B1-4091FA1BBAF2}"/>
              </a:ext>
            </a:extLst>
          </p:cNvPr>
          <p:cNvSpPr txBox="1"/>
          <p:nvPr/>
        </p:nvSpPr>
        <p:spPr>
          <a:xfrm>
            <a:off x="5607831" y="5558898"/>
            <a:ext cx="1532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categorie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38" name="Graphique 37">
            <a:extLst>
              <a:ext uri="{FF2B5EF4-FFF2-40B4-BE49-F238E27FC236}">
                <a16:creationId xmlns:a16="http://schemas.microsoft.com/office/drawing/2014/main" id="{6FBF6801-5D2B-9145-294D-A9E748F56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5969932"/>
            <a:ext cx="461665" cy="461665"/>
          </a:xfrm>
          <a:prstGeom prst="rect">
            <a:avLst/>
          </a:prstGeom>
        </p:spPr>
      </p:pic>
      <p:sp>
        <p:nvSpPr>
          <p:cNvPr id="39" name="ZoneTexte 38">
            <a:extLst>
              <a:ext uri="{FF2B5EF4-FFF2-40B4-BE49-F238E27FC236}">
                <a16:creationId xmlns:a16="http://schemas.microsoft.com/office/drawing/2014/main" id="{947B8756-253D-358F-ED84-117383B60E9B}"/>
              </a:ext>
            </a:extLst>
          </p:cNvPr>
          <p:cNvSpPr txBox="1"/>
          <p:nvPr/>
        </p:nvSpPr>
        <p:spPr>
          <a:xfrm>
            <a:off x="5607831" y="6016098"/>
            <a:ext cx="1422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/reine</a:t>
            </a:r>
          </a:p>
        </p:txBody>
      </p:sp>
      <p:cxnSp>
        <p:nvCxnSpPr>
          <p:cNvPr id="43" name="Connecteur : en angle 42">
            <a:extLst>
              <a:ext uri="{FF2B5EF4-FFF2-40B4-BE49-F238E27FC236}">
                <a16:creationId xmlns:a16="http://schemas.microsoft.com/office/drawing/2014/main" id="{FE8D5ECB-7AB5-D227-FE76-80B5D7236986}"/>
              </a:ext>
            </a:extLst>
          </p:cNvPr>
          <p:cNvCxnSpPr>
            <a:stCxn id="36" idx="1"/>
          </p:cNvCxnSpPr>
          <p:nvPr/>
        </p:nvCxnSpPr>
        <p:spPr>
          <a:xfrm rot="10800000">
            <a:off x="4915391" y="5547949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 : en angle 43">
            <a:extLst>
              <a:ext uri="{FF2B5EF4-FFF2-40B4-BE49-F238E27FC236}">
                <a16:creationId xmlns:a16="http://schemas.microsoft.com/office/drawing/2014/main" id="{E9AD3C96-DC5F-76F4-FC3A-3C8759C534E3}"/>
              </a:ext>
            </a:extLst>
          </p:cNvPr>
          <p:cNvCxnSpPr>
            <a:cxnSpLocks/>
            <a:stCxn id="38" idx="1"/>
          </p:cNvCxnSpPr>
          <p:nvPr/>
        </p:nvCxnSpPr>
        <p:spPr>
          <a:xfrm rot="10800000">
            <a:off x="4915391" y="5281901"/>
            <a:ext cx="266355" cy="918864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necteur : en angle 41">
            <a:extLst>
              <a:ext uri="{FF2B5EF4-FFF2-40B4-BE49-F238E27FC236}">
                <a16:creationId xmlns:a16="http://schemas.microsoft.com/office/drawing/2014/main" id="{CE640797-1BAA-504E-5FAE-919A8DE1D88E}"/>
              </a:ext>
            </a:extLst>
          </p:cNvPr>
          <p:cNvCxnSpPr>
            <a:cxnSpLocks/>
            <a:endCxn id="15" idx="2"/>
          </p:cNvCxnSpPr>
          <p:nvPr/>
        </p:nvCxnSpPr>
        <p:spPr>
          <a:xfrm rot="10800000">
            <a:off x="5395176" y="2457778"/>
            <a:ext cx="266353" cy="143165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necteur : en angle 44">
            <a:extLst>
              <a:ext uri="{FF2B5EF4-FFF2-40B4-BE49-F238E27FC236}">
                <a16:creationId xmlns:a16="http://schemas.microsoft.com/office/drawing/2014/main" id="{57052102-2A30-DCED-EEC3-2F65551E6757}"/>
              </a:ext>
            </a:extLst>
          </p:cNvPr>
          <p:cNvCxnSpPr>
            <a:cxnSpLocks/>
            <a:stCxn id="11" idx="1"/>
            <a:endCxn id="15" idx="2"/>
          </p:cNvCxnSpPr>
          <p:nvPr/>
        </p:nvCxnSpPr>
        <p:spPr>
          <a:xfrm rot="10800000">
            <a:off x="5395175" y="2457777"/>
            <a:ext cx="266822" cy="640518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eur : en angle 45">
            <a:extLst>
              <a:ext uri="{FF2B5EF4-FFF2-40B4-BE49-F238E27FC236}">
                <a16:creationId xmlns:a16="http://schemas.microsoft.com/office/drawing/2014/main" id="{49B2B16D-9B05-7AB1-30F5-862E690FD15E}"/>
              </a:ext>
            </a:extLst>
          </p:cNvPr>
          <p:cNvCxnSpPr>
            <a:cxnSpLocks/>
            <a:stCxn id="23" idx="1"/>
            <a:endCxn id="15" idx="2"/>
          </p:cNvCxnSpPr>
          <p:nvPr/>
        </p:nvCxnSpPr>
        <p:spPr>
          <a:xfrm rot="10800000">
            <a:off x="5395175" y="2457777"/>
            <a:ext cx="266822" cy="1114242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ZoneTexte 62">
            <a:extLst>
              <a:ext uri="{FF2B5EF4-FFF2-40B4-BE49-F238E27FC236}">
                <a16:creationId xmlns:a16="http://schemas.microsoft.com/office/drawing/2014/main" id="{76EB2274-53D6-3A95-D504-62F04415C860}"/>
              </a:ext>
            </a:extLst>
          </p:cNvPr>
          <p:cNvSpPr txBox="1"/>
          <p:nvPr/>
        </p:nvSpPr>
        <p:spPr>
          <a:xfrm>
            <a:off x="5679798" y="3776988"/>
            <a:ext cx="2314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latin typeface="Inter" panose="02000503000000020004" pitchFamily="2" charset="0"/>
                <a:ea typeface="Inter" panose="02000503000000020004" pitchFamily="2" charset="0"/>
              </a:rPr>
              <a:t>…</a:t>
            </a:r>
          </a:p>
        </p:txBody>
      </p:sp>
      <p:cxnSp>
        <p:nvCxnSpPr>
          <p:cNvPr id="64" name="Connecteur : en angle 63">
            <a:extLst>
              <a:ext uri="{FF2B5EF4-FFF2-40B4-BE49-F238E27FC236}">
                <a16:creationId xmlns:a16="http://schemas.microsoft.com/office/drawing/2014/main" id="{AC156275-65F3-9DE2-34B8-432ADDAB7AFE}"/>
              </a:ext>
            </a:extLst>
          </p:cNvPr>
          <p:cNvCxnSpPr>
            <a:cxnSpLocks/>
            <a:stCxn id="63" idx="1"/>
            <a:endCxn id="15" idx="2"/>
          </p:cNvCxnSpPr>
          <p:nvPr/>
        </p:nvCxnSpPr>
        <p:spPr>
          <a:xfrm rot="10800000">
            <a:off x="5395176" y="2457778"/>
            <a:ext cx="284623" cy="1503877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Graphique 4">
            <a:extLst>
              <a:ext uri="{FF2B5EF4-FFF2-40B4-BE49-F238E27FC236}">
                <a16:creationId xmlns:a16="http://schemas.microsoft.com/office/drawing/2014/main" id="{4BDC3860-C75B-A13F-4884-E9B844AF2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70464" y="2367628"/>
            <a:ext cx="461665" cy="46166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99E087C-E3F9-C3B0-65CE-3E5101F9ED55}"/>
              </a:ext>
            </a:extLst>
          </p:cNvPr>
          <p:cNvSpPr txBox="1"/>
          <p:nvPr/>
        </p:nvSpPr>
        <p:spPr>
          <a:xfrm>
            <a:off x="6071618" y="2416278"/>
            <a:ext cx="1532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controllers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1" name="Graphique 10">
            <a:extLst>
              <a:ext uri="{FF2B5EF4-FFF2-40B4-BE49-F238E27FC236}">
                <a16:creationId xmlns:a16="http://schemas.microsoft.com/office/drawing/2014/main" id="{8BE770AA-D116-5CA3-0CF8-CD884ED844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61997" y="2867462"/>
            <a:ext cx="461665" cy="46166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EE19B4F6-97EE-C7E0-3F20-F132BA4AA9B2}"/>
              </a:ext>
            </a:extLst>
          </p:cNvPr>
          <p:cNvSpPr txBox="1"/>
          <p:nvPr/>
        </p:nvSpPr>
        <p:spPr>
          <a:xfrm>
            <a:off x="6070819" y="2925050"/>
            <a:ext cx="1532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database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BC2CFAEB-9533-D6CA-3452-F24C4AD585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61997" y="3341186"/>
            <a:ext cx="461665" cy="461665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A94C4166-0CE4-DE37-EF80-7D4EC9FB62B5}"/>
              </a:ext>
            </a:extLst>
          </p:cNvPr>
          <p:cNvSpPr txBox="1"/>
          <p:nvPr/>
        </p:nvSpPr>
        <p:spPr>
          <a:xfrm>
            <a:off x="6062352" y="3398774"/>
            <a:ext cx="1760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/middlewares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83359D17-EF7F-1884-26A7-684BB5CB35F5}"/>
              </a:ext>
            </a:extLst>
          </p:cNvPr>
          <p:cNvSpPr txBox="1"/>
          <p:nvPr/>
        </p:nvSpPr>
        <p:spPr>
          <a:xfrm>
            <a:off x="558415" y="2653241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Par fonctionnalité</a:t>
            </a:r>
          </a:p>
        </p:txBody>
      </p:sp>
    </p:spTree>
    <p:extLst>
      <p:ext uri="{BB962C8B-B14F-4D97-AF65-F5344CB8AC3E}">
        <p14:creationId xmlns:p14="http://schemas.microsoft.com/office/powerpoint/2010/main" val="13425361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3200" b="1" dirty="0">
                <a:latin typeface="Inter" panose="02000503000000020004" pitchFamily="2" charset="0"/>
                <a:ea typeface="Inter" panose="02000503000000020004" pitchFamily="2" charset="0"/>
              </a:rPr>
              <a:t>Conclusion</a:t>
            </a:r>
          </a:p>
          <a:p>
            <a:pPr algn="ctr"/>
            <a:endParaRPr lang="fr-CH" sz="4000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TPI 2024</a:t>
            </a:r>
          </a:p>
          <a:p>
            <a:pPr algn="ctr"/>
            <a:r>
              <a:rPr lang="fr-CH" sz="1400" dirty="0">
                <a:latin typeface="Inter" panose="02000503000000020004" pitchFamily="2" charset="0"/>
                <a:ea typeface="Inter" panose="02000503000000020004" pitchFamily="2" charset="0"/>
              </a:rPr>
              <a:t>Kevin Avdylaj – CID4B</a:t>
            </a: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1615710"/>
      </p:ext>
    </p:extLst>
  </p:cSld>
  <p:clrMapOvr>
    <a:masterClrMapping/>
  </p:clrMapOvr>
  <p:transition spd="slow">
    <p:push dir="u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3200" b="1" dirty="0">
                <a:latin typeface="Inter" panose="02000503000000020004" pitchFamily="2" charset="0"/>
                <a:ea typeface="Inter" panose="02000503000000020004" pitchFamily="2" charset="0"/>
              </a:rPr>
              <a:t>Conclusion</a:t>
            </a:r>
          </a:p>
        </p:txBody>
      </p:sp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07009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799" y="339725"/>
            <a:ext cx="11049001" cy="65763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Conclusion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A69F667F-350F-589C-FB79-9E1BA08F87DB}"/>
              </a:ext>
            </a:extLst>
          </p:cNvPr>
          <p:cNvSpPr/>
          <p:nvPr/>
        </p:nvSpPr>
        <p:spPr>
          <a:xfrm>
            <a:off x="3736975" y="1989136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Satisfait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4CD79A0B-AC28-EAF5-FE4E-DA64D7B8DFA4}"/>
              </a:ext>
            </a:extLst>
          </p:cNvPr>
          <p:cNvSpPr/>
          <p:nvPr/>
        </p:nvSpPr>
        <p:spPr>
          <a:xfrm>
            <a:off x="3736975" y="2944283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Utilisable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FC6302FE-9B41-2BB8-92B6-42A947D13872}"/>
              </a:ext>
            </a:extLst>
          </p:cNvPr>
          <p:cNvSpPr/>
          <p:nvPr/>
        </p:nvSpPr>
        <p:spPr>
          <a:xfrm>
            <a:off x="3736975" y="3903134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Bonne organisation</a:t>
            </a: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81A20190-487B-64C6-5F7C-D931035668AE}"/>
              </a:ext>
            </a:extLst>
          </p:cNvPr>
          <p:cNvSpPr/>
          <p:nvPr/>
        </p:nvSpPr>
        <p:spPr>
          <a:xfrm>
            <a:off x="3314700" y="2166938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B070A2D2-82F5-2CF9-45F7-20BE143B0819}"/>
              </a:ext>
            </a:extLst>
          </p:cNvPr>
          <p:cNvSpPr/>
          <p:nvPr/>
        </p:nvSpPr>
        <p:spPr>
          <a:xfrm>
            <a:off x="3314700" y="3113616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4392C28B-EA99-C7D2-A1B6-0569798A0355}"/>
              </a:ext>
            </a:extLst>
          </p:cNvPr>
          <p:cNvSpPr/>
          <p:nvPr/>
        </p:nvSpPr>
        <p:spPr>
          <a:xfrm>
            <a:off x="3314700" y="4084107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EE327C45-8266-D6B5-80D7-3589456FB192}"/>
              </a:ext>
            </a:extLst>
          </p:cNvPr>
          <p:cNvSpPr/>
          <p:nvPr/>
        </p:nvSpPr>
        <p:spPr>
          <a:xfrm>
            <a:off x="3736975" y="4861985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Bilan </a:t>
            </a:r>
            <a:r>
              <a:rPr lang="fr-CH" sz="2400" b="1" dirty="0" err="1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personelle</a:t>
            </a:r>
            <a:endParaRPr lang="fr-CH" sz="2400" b="1" dirty="0">
              <a:solidFill>
                <a:schemeClr val="tx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13FB480B-ECB6-B398-3E18-56A29367B7A5}"/>
              </a:ext>
            </a:extLst>
          </p:cNvPr>
          <p:cNvSpPr/>
          <p:nvPr/>
        </p:nvSpPr>
        <p:spPr>
          <a:xfrm>
            <a:off x="3314700" y="5042958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5013139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3200" b="1" dirty="0">
                <a:latin typeface="Inter" panose="02000503000000020004" pitchFamily="2" charset="0"/>
                <a:ea typeface="Inter" panose="02000503000000020004" pitchFamily="2" charset="0"/>
              </a:rPr>
              <a:t>À vos questions</a:t>
            </a:r>
          </a:p>
          <a:p>
            <a:pPr algn="ctr"/>
            <a:endParaRPr lang="fr-CH" sz="4000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TPI 2024</a:t>
            </a:r>
          </a:p>
          <a:p>
            <a:pPr algn="ctr"/>
            <a:r>
              <a:rPr lang="fr-CH" sz="1400" dirty="0">
                <a:latin typeface="Inter" panose="02000503000000020004" pitchFamily="2" charset="0"/>
                <a:ea typeface="Inter" panose="02000503000000020004" pitchFamily="2" charset="0"/>
              </a:rPr>
              <a:t>Kevin Avdylaj – CID4B</a:t>
            </a: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799707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Organisation du projet</a:t>
            </a:r>
          </a:p>
        </p:txBody>
      </p:sp>
      <p:pic>
        <p:nvPicPr>
          <p:cNvPr id="13" name="Image 12" descr="Une image contenant Graphique, Police, noir, logo&#10;&#10;Description générée automatiquement">
            <a:extLst>
              <a:ext uri="{FF2B5EF4-FFF2-40B4-BE49-F238E27FC236}">
                <a16:creationId xmlns:a16="http://schemas.microsoft.com/office/drawing/2014/main" id="{CBAF268C-2A5F-82C7-90D6-1773C945A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5449" y="983993"/>
            <a:ext cx="2514601" cy="932078"/>
          </a:xfrm>
          <a:prstGeom prst="rect">
            <a:avLst/>
          </a:prstGeom>
        </p:spPr>
      </p:pic>
      <p:pic>
        <p:nvPicPr>
          <p:cNvPr id="15" name="Graphique 14">
            <a:extLst>
              <a:ext uri="{FF2B5EF4-FFF2-40B4-BE49-F238E27FC236}">
                <a16:creationId xmlns:a16="http://schemas.microsoft.com/office/drawing/2014/main" id="{6DCF4E51-893B-402D-34D3-43A673AB27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62802" y="2528212"/>
            <a:ext cx="461665" cy="461665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CCFAE13C-9D9B-0E77-9151-7685562FA5E7}"/>
              </a:ext>
            </a:extLst>
          </p:cNvPr>
          <p:cNvSpPr txBox="1"/>
          <p:nvPr/>
        </p:nvSpPr>
        <p:spPr>
          <a:xfrm>
            <a:off x="4988888" y="2574378"/>
            <a:ext cx="774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/doc</a:t>
            </a:r>
          </a:p>
        </p:txBody>
      </p:sp>
      <p:pic>
        <p:nvPicPr>
          <p:cNvPr id="17" name="Graphique 16">
            <a:extLst>
              <a:ext uri="{FF2B5EF4-FFF2-40B4-BE49-F238E27FC236}">
                <a16:creationId xmlns:a16="http://schemas.microsoft.com/office/drawing/2014/main" id="{DC0EA292-AA57-81C2-0AFC-72D3621609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62799" y="2988150"/>
            <a:ext cx="461665" cy="461665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06405A2D-D242-AF69-F4CE-949D25ED68F3}"/>
              </a:ext>
            </a:extLst>
          </p:cNvPr>
          <p:cNvSpPr txBox="1"/>
          <p:nvPr/>
        </p:nvSpPr>
        <p:spPr>
          <a:xfrm>
            <a:off x="4988885" y="3034316"/>
            <a:ext cx="1663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sourceCode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09EEC3EB-75FB-AD74-3E09-6FFBEB252CB2}"/>
              </a:ext>
            </a:extLst>
          </p:cNvPr>
          <p:cNvSpPr txBox="1"/>
          <p:nvPr/>
        </p:nvSpPr>
        <p:spPr>
          <a:xfrm>
            <a:off x="4988885" y="3515020"/>
            <a:ext cx="2532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TPI-KevinAvdylaj.zip</a:t>
            </a:r>
          </a:p>
        </p:txBody>
      </p:sp>
      <p:pic>
        <p:nvPicPr>
          <p:cNvPr id="22" name="Graphique 21">
            <a:extLst>
              <a:ext uri="{FF2B5EF4-FFF2-40B4-BE49-F238E27FC236}">
                <a16:creationId xmlns:a16="http://schemas.microsoft.com/office/drawing/2014/main" id="{B913896F-A4E8-DD8E-8049-8EBC8D78A2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95650" y="3468853"/>
            <a:ext cx="415499" cy="415499"/>
          </a:xfrm>
          <a:prstGeom prst="rect">
            <a:avLst/>
          </a:prstGeom>
        </p:spPr>
      </p:pic>
      <p:sp>
        <p:nvSpPr>
          <p:cNvPr id="40" name="Rectangle : coins arrondis 39">
            <a:extLst>
              <a:ext uri="{FF2B5EF4-FFF2-40B4-BE49-F238E27FC236}">
                <a16:creationId xmlns:a16="http://schemas.microsoft.com/office/drawing/2014/main" id="{12443310-D105-389E-99BA-ECCDC2220C6C}"/>
              </a:ext>
            </a:extLst>
          </p:cNvPr>
          <p:cNvSpPr/>
          <p:nvPr/>
        </p:nvSpPr>
        <p:spPr>
          <a:xfrm>
            <a:off x="4198620" y="1916071"/>
            <a:ext cx="3551248" cy="4555913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1B2E9DF7-D8A0-9BB0-AB5B-A5734B03EB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62799" y="2054078"/>
            <a:ext cx="461665" cy="46166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F1522858-B59D-8969-DD16-C1BD85A40934}"/>
              </a:ext>
            </a:extLst>
          </p:cNvPr>
          <p:cNvSpPr txBox="1"/>
          <p:nvPr/>
        </p:nvSpPr>
        <p:spPr>
          <a:xfrm>
            <a:off x="4997352" y="2100244"/>
            <a:ext cx="175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presentation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86508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Organisation du projet</a:t>
            </a:r>
          </a:p>
        </p:txBody>
      </p:sp>
      <p:pic>
        <p:nvPicPr>
          <p:cNvPr id="13" name="Image 12" descr="Une image contenant Graphique, Police, noir, logo&#10;&#10;Description générée automatiquement">
            <a:extLst>
              <a:ext uri="{FF2B5EF4-FFF2-40B4-BE49-F238E27FC236}">
                <a16:creationId xmlns:a16="http://schemas.microsoft.com/office/drawing/2014/main" id="{CBAF268C-2A5F-82C7-90D6-1773C945A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5449" y="983993"/>
            <a:ext cx="2514601" cy="932078"/>
          </a:xfrm>
          <a:prstGeom prst="rect">
            <a:avLst/>
          </a:prstGeom>
        </p:spPr>
      </p:pic>
      <p:pic>
        <p:nvPicPr>
          <p:cNvPr id="15" name="Graphique 14">
            <a:extLst>
              <a:ext uri="{FF2B5EF4-FFF2-40B4-BE49-F238E27FC236}">
                <a16:creationId xmlns:a16="http://schemas.microsoft.com/office/drawing/2014/main" id="{6DCF4E51-893B-402D-34D3-43A673AB27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62802" y="2528212"/>
            <a:ext cx="461665" cy="461665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CCFAE13C-9D9B-0E77-9151-7685562FA5E7}"/>
              </a:ext>
            </a:extLst>
          </p:cNvPr>
          <p:cNvSpPr txBox="1"/>
          <p:nvPr/>
        </p:nvSpPr>
        <p:spPr>
          <a:xfrm>
            <a:off x="4988888" y="2574378"/>
            <a:ext cx="774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/doc</a:t>
            </a:r>
          </a:p>
        </p:txBody>
      </p:sp>
      <p:pic>
        <p:nvPicPr>
          <p:cNvPr id="17" name="Graphique 16">
            <a:extLst>
              <a:ext uri="{FF2B5EF4-FFF2-40B4-BE49-F238E27FC236}">
                <a16:creationId xmlns:a16="http://schemas.microsoft.com/office/drawing/2014/main" id="{DC0EA292-AA57-81C2-0AFC-72D3621609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62802" y="3969699"/>
            <a:ext cx="461665" cy="461665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06405A2D-D242-AF69-F4CE-949D25ED68F3}"/>
              </a:ext>
            </a:extLst>
          </p:cNvPr>
          <p:cNvSpPr txBox="1"/>
          <p:nvPr/>
        </p:nvSpPr>
        <p:spPr>
          <a:xfrm>
            <a:off x="4988888" y="4015865"/>
            <a:ext cx="1663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sourceCode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09EEC3EB-75FB-AD74-3E09-6FFBEB252CB2}"/>
              </a:ext>
            </a:extLst>
          </p:cNvPr>
          <p:cNvSpPr txBox="1"/>
          <p:nvPr/>
        </p:nvSpPr>
        <p:spPr>
          <a:xfrm>
            <a:off x="4989901" y="4484722"/>
            <a:ext cx="2532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TPI-KevinAvdylaj.zip</a:t>
            </a:r>
          </a:p>
        </p:txBody>
      </p:sp>
      <p:pic>
        <p:nvPicPr>
          <p:cNvPr id="22" name="Graphique 21">
            <a:extLst>
              <a:ext uri="{FF2B5EF4-FFF2-40B4-BE49-F238E27FC236}">
                <a16:creationId xmlns:a16="http://schemas.microsoft.com/office/drawing/2014/main" id="{B913896F-A4E8-DD8E-8049-8EBC8D78A2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96666" y="4438555"/>
            <a:ext cx="415499" cy="415499"/>
          </a:xfrm>
          <a:prstGeom prst="rect">
            <a:avLst/>
          </a:prstGeom>
        </p:spPr>
      </p:pic>
      <p:pic>
        <p:nvPicPr>
          <p:cNvPr id="23" name="Graphique 22">
            <a:extLst>
              <a:ext uri="{FF2B5EF4-FFF2-40B4-BE49-F238E27FC236}">
                <a16:creationId xmlns:a16="http://schemas.microsoft.com/office/drawing/2014/main" id="{E72065B8-AE5F-8CA5-C4DD-E13AEBF014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59989" y="2954661"/>
            <a:ext cx="461665" cy="461665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5A346A63-E3CC-E9A0-0915-FA55CEEAC083}"/>
              </a:ext>
            </a:extLst>
          </p:cNvPr>
          <p:cNvSpPr txBox="1"/>
          <p:nvPr/>
        </p:nvSpPr>
        <p:spPr>
          <a:xfrm>
            <a:off x="5486075" y="3000827"/>
            <a:ext cx="892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PDFs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25" name="Graphique 24">
            <a:extLst>
              <a:ext uri="{FF2B5EF4-FFF2-40B4-BE49-F238E27FC236}">
                <a16:creationId xmlns:a16="http://schemas.microsoft.com/office/drawing/2014/main" id="{33782AC3-B8B1-C941-925C-6F82DE451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59989" y="3411861"/>
            <a:ext cx="461665" cy="461665"/>
          </a:xfrm>
          <a:prstGeom prst="rect">
            <a:avLst/>
          </a:prstGeom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3CF77FB3-F37F-A24E-C6B6-D82A4514D7B8}"/>
              </a:ext>
            </a:extLst>
          </p:cNvPr>
          <p:cNvSpPr txBox="1"/>
          <p:nvPr/>
        </p:nvSpPr>
        <p:spPr>
          <a:xfrm>
            <a:off x="5486075" y="3458027"/>
            <a:ext cx="126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/Sources</a:t>
            </a:r>
          </a:p>
        </p:txBody>
      </p:sp>
      <p:sp>
        <p:nvSpPr>
          <p:cNvPr id="40" name="Rectangle : coins arrondis 39">
            <a:extLst>
              <a:ext uri="{FF2B5EF4-FFF2-40B4-BE49-F238E27FC236}">
                <a16:creationId xmlns:a16="http://schemas.microsoft.com/office/drawing/2014/main" id="{12443310-D105-389E-99BA-ECCDC2220C6C}"/>
              </a:ext>
            </a:extLst>
          </p:cNvPr>
          <p:cNvSpPr/>
          <p:nvPr/>
        </p:nvSpPr>
        <p:spPr>
          <a:xfrm>
            <a:off x="4198620" y="1916071"/>
            <a:ext cx="3551248" cy="4555913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42" name="Connecteur : en angle 41">
            <a:extLst>
              <a:ext uri="{FF2B5EF4-FFF2-40B4-BE49-F238E27FC236}">
                <a16:creationId xmlns:a16="http://schemas.microsoft.com/office/drawing/2014/main" id="{5346B4F9-F55C-32BC-6BE6-258DAA9E71AE}"/>
              </a:ext>
            </a:extLst>
          </p:cNvPr>
          <p:cNvCxnSpPr>
            <a:stCxn id="23" idx="1"/>
            <a:endCxn id="15" idx="2"/>
          </p:cNvCxnSpPr>
          <p:nvPr/>
        </p:nvCxnSpPr>
        <p:spPr>
          <a:xfrm rot="10800000">
            <a:off x="4793635" y="2989878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 : en angle 43">
            <a:extLst>
              <a:ext uri="{FF2B5EF4-FFF2-40B4-BE49-F238E27FC236}">
                <a16:creationId xmlns:a16="http://schemas.microsoft.com/office/drawing/2014/main" id="{B7DFD7A7-2DEF-D01C-341E-6E35317224E7}"/>
              </a:ext>
            </a:extLst>
          </p:cNvPr>
          <p:cNvCxnSpPr>
            <a:stCxn id="25" idx="1"/>
            <a:endCxn id="15" idx="2"/>
          </p:cNvCxnSpPr>
          <p:nvPr/>
        </p:nvCxnSpPr>
        <p:spPr>
          <a:xfrm rot="10800000">
            <a:off x="4793635" y="2989878"/>
            <a:ext cx="266354" cy="6528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Graphique 2">
            <a:extLst>
              <a:ext uri="{FF2B5EF4-FFF2-40B4-BE49-F238E27FC236}">
                <a16:creationId xmlns:a16="http://schemas.microsoft.com/office/drawing/2014/main" id="{1B2E9DF7-D8A0-9BB0-AB5B-A5734B03EB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62799" y="2054078"/>
            <a:ext cx="461665" cy="46166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F1522858-B59D-8969-DD16-C1BD85A40934}"/>
              </a:ext>
            </a:extLst>
          </p:cNvPr>
          <p:cNvSpPr txBox="1"/>
          <p:nvPr/>
        </p:nvSpPr>
        <p:spPr>
          <a:xfrm>
            <a:off x="4997352" y="2100244"/>
            <a:ext cx="175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presentation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3641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Organisation du projet</a:t>
            </a:r>
          </a:p>
        </p:txBody>
      </p:sp>
      <p:pic>
        <p:nvPicPr>
          <p:cNvPr id="13" name="Image 12" descr="Une image contenant Graphique, Police, noir, logo&#10;&#10;Description générée automatiquement">
            <a:extLst>
              <a:ext uri="{FF2B5EF4-FFF2-40B4-BE49-F238E27FC236}">
                <a16:creationId xmlns:a16="http://schemas.microsoft.com/office/drawing/2014/main" id="{CBAF268C-2A5F-82C7-90D6-1773C945A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5449" y="983993"/>
            <a:ext cx="2514601" cy="932078"/>
          </a:xfrm>
          <a:prstGeom prst="rect">
            <a:avLst/>
          </a:prstGeom>
        </p:spPr>
      </p:pic>
      <p:pic>
        <p:nvPicPr>
          <p:cNvPr id="15" name="Graphique 14">
            <a:extLst>
              <a:ext uri="{FF2B5EF4-FFF2-40B4-BE49-F238E27FC236}">
                <a16:creationId xmlns:a16="http://schemas.microsoft.com/office/drawing/2014/main" id="{6DCF4E51-893B-402D-34D3-43A673AB27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62802" y="2528212"/>
            <a:ext cx="461665" cy="461665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CCFAE13C-9D9B-0E77-9151-7685562FA5E7}"/>
              </a:ext>
            </a:extLst>
          </p:cNvPr>
          <p:cNvSpPr txBox="1"/>
          <p:nvPr/>
        </p:nvSpPr>
        <p:spPr>
          <a:xfrm>
            <a:off x="4988888" y="2574378"/>
            <a:ext cx="774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/doc</a:t>
            </a:r>
          </a:p>
        </p:txBody>
      </p:sp>
      <p:pic>
        <p:nvPicPr>
          <p:cNvPr id="17" name="Graphique 16">
            <a:extLst>
              <a:ext uri="{FF2B5EF4-FFF2-40B4-BE49-F238E27FC236}">
                <a16:creationId xmlns:a16="http://schemas.microsoft.com/office/drawing/2014/main" id="{DC0EA292-AA57-81C2-0AFC-72D3621609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62802" y="3969699"/>
            <a:ext cx="461665" cy="461665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06405A2D-D242-AF69-F4CE-949D25ED68F3}"/>
              </a:ext>
            </a:extLst>
          </p:cNvPr>
          <p:cNvSpPr txBox="1"/>
          <p:nvPr/>
        </p:nvSpPr>
        <p:spPr>
          <a:xfrm>
            <a:off x="4988888" y="4015865"/>
            <a:ext cx="1663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sourceCode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09EEC3EB-75FB-AD74-3E09-6FFBEB252CB2}"/>
              </a:ext>
            </a:extLst>
          </p:cNvPr>
          <p:cNvSpPr txBox="1"/>
          <p:nvPr/>
        </p:nvSpPr>
        <p:spPr>
          <a:xfrm>
            <a:off x="5011748" y="5950037"/>
            <a:ext cx="2532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TPI-KevinAvdylaj.zip</a:t>
            </a:r>
          </a:p>
        </p:txBody>
      </p:sp>
      <p:pic>
        <p:nvPicPr>
          <p:cNvPr id="22" name="Graphique 21">
            <a:extLst>
              <a:ext uri="{FF2B5EF4-FFF2-40B4-BE49-F238E27FC236}">
                <a16:creationId xmlns:a16="http://schemas.microsoft.com/office/drawing/2014/main" id="{B913896F-A4E8-DD8E-8049-8EBC8D78A2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18513" y="5903870"/>
            <a:ext cx="415499" cy="415499"/>
          </a:xfrm>
          <a:prstGeom prst="rect">
            <a:avLst/>
          </a:prstGeom>
        </p:spPr>
      </p:pic>
      <p:pic>
        <p:nvPicPr>
          <p:cNvPr id="23" name="Graphique 22">
            <a:extLst>
              <a:ext uri="{FF2B5EF4-FFF2-40B4-BE49-F238E27FC236}">
                <a16:creationId xmlns:a16="http://schemas.microsoft.com/office/drawing/2014/main" id="{E72065B8-AE5F-8CA5-C4DD-E13AEBF014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59989" y="2954661"/>
            <a:ext cx="461665" cy="461665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5A346A63-E3CC-E9A0-0915-FA55CEEAC083}"/>
              </a:ext>
            </a:extLst>
          </p:cNvPr>
          <p:cNvSpPr txBox="1"/>
          <p:nvPr/>
        </p:nvSpPr>
        <p:spPr>
          <a:xfrm>
            <a:off x="5486075" y="3000827"/>
            <a:ext cx="892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PDFs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25" name="Graphique 24">
            <a:extLst>
              <a:ext uri="{FF2B5EF4-FFF2-40B4-BE49-F238E27FC236}">
                <a16:creationId xmlns:a16="http://schemas.microsoft.com/office/drawing/2014/main" id="{33782AC3-B8B1-C941-925C-6F82DE451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59989" y="3411861"/>
            <a:ext cx="461665" cy="461665"/>
          </a:xfrm>
          <a:prstGeom prst="rect">
            <a:avLst/>
          </a:prstGeom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3CF77FB3-F37F-A24E-C6B6-D82A4514D7B8}"/>
              </a:ext>
            </a:extLst>
          </p:cNvPr>
          <p:cNvSpPr txBox="1"/>
          <p:nvPr/>
        </p:nvSpPr>
        <p:spPr>
          <a:xfrm>
            <a:off x="5486075" y="3458027"/>
            <a:ext cx="126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/Sources</a:t>
            </a:r>
          </a:p>
        </p:txBody>
      </p:sp>
      <p:pic>
        <p:nvPicPr>
          <p:cNvPr id="27" name="Graphique 26">
            <a:extLst>
              <a:ext uri="{FF2B5EF4-FFF2-40B4-BE49-F238E27FC236}">
                <a16:creationId xmlns:a16="http://schemas.microsoft.com/office/drawing/2014/main" id="{0D2D9AC7-0611-1484-A0DC-26567820D2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59989" y="4417701"/>
            <a:ext cx="461665" cy="461665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DF8679F8-6D41-8379-E47E-FF92FC0B640E}"/>
              </a:ext>
            </a:extLst>
          </p:cNvPr>
          <p:cNvSpPr txBox="1"/>
          <p:nvPr/>
        </p:nvSpPr>
        <p:spPr>
          <a:xfrm>
            <a:off x="5486075" y="4463867"/>
            <a:ext cx="101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/server</a:t>
            </a:r>
          </a:p>
        </p:txBody>
      </p:sp>
      <p:pic>
        <p:nvPicPr>
          <p:cNvPr id="29" name="Graphique 28">
            <a:extLst>
              <a:ext uri="{FF2B5EF4-FFF2-40B4-BE49-F238E27FC236}">
                <a16:creationId xmlns:a16="http://schemas.microsoft.com/office/drawing/2014/main" id="{91342C86-8308-15B5-9C7C-648DDF2921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59989" y="4874901"/>
            <a:ext cx="461665" cy="461665"/>
          </a:xfrm>
          <a:prstGeom prst="rect">
            <a:avLst/>
          </a:prstGeom>
        </p:spPr>
      </p:pic>
      <p:sp>
        <p:nvSpPr>
          <p:cNvPr id="30" name="ZoneTexte 29">
            <a:extLst>
              <a:ext uri="{FF2B5EF4-FFF2-40B4-BE49-F238E27FC236}">
                <a16:creationId xmlns:a16="http://schemas.microsoft.com/office/drawing/2014/main" id="{72E87C7B-0F60-1F99-E824-154FAA68390F}"/>
              </a:ext>
            </a:extLst>
          </p:cNvPr>
          <p:cNvSpPr txBox="1"/>
          <p:nvPr/>
        </p:nvSpPr>
        <p:spPr>
          <a:xfrm>
            <a:off x="5486075" y="4921067"/>
            <a:ext cx="126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/app</a:t>
            </a:r>
          </a:p>
        </p:txBody>
      </p:sp>
      <p:pic>
        <p:nvPicPr>
          <p:cNvPr id="32" name="Graphique 31">
            <a:extLst>
              <a:ext uri="{FF2B5EF4-FFF2-40B4-BE49-F238E27FC236}">
                <a16:creationId xmlns:a16="http://schemas.microsoft.com/office/drawing/2014/main" id="{9B504F88-7ACE-CFE1-D50E-C8A3031CB6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08268" y="5357520"/>
            <a:ext cx="428626" cy="428626"/>
          </a:xfrm>
          <a:prstGeom prst="rect">
            <a:avLst/>
          </a:prstGeom>
        </p:spPr>
      </p:pic>
      <p:sp>
        <p:nvSpPr>
          <p:cNvPr id="38" name="ZoneTexte 37">
            <a:extLst>
              <a:ext uri="{FF2B5EF4-FFF2-40B4-BE49-F238E27FC236}">
                <a16:creationId xmlns:a16="http://schemas.microsoft.com/office/drawing/2014/main" id="{8C38359F-15B7-5421-0596-A61B7C946EF0}"/>
              </a:ext>
            </a:extLst>
          </p:cNvPr>
          <p:cNvSpPr txBox="1"/>
          <p:nvPr/>
        </p:nvSpPr>
        <p:spPr>
          <a:xfrm>
            <a:off x="5478454" y="5393235"/>
            <a:ext cx="2027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fichiers docker</a:t>
            </a:r>
          </a:p>
        </p:txBody>
      </p:sp>
      <p:sp>
        <p:nvSpPr>
          <p:cNvPr id="40" name="Rectangle : coins arrondis 39">
            <a:extLst>
              <a:ext uri="{FF2B5EF4-FFF2-40B4-BE49-F238E27FC236}">
                <a16:creationId xmlns:a16="http://schemas.microsoft.com/office/drawing/2014/main" id="{12443310-D105-389E-99BA-ECCDC2220C6C}"/>
              </a:ext>
            </a:extLst>
          </p:cNvPr>
          <p:cNvSpPr/>
          <p:nvPr/>
        </p:nvSpPr>
        <p:spPr>
          <a:xfrm>
            <a:off x="4198620" y="1916071"/>
            <a:ext cx="3551248" cy="4555913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42" name="Connecteur : en angle 41">
            <a:extLst>
              <a:ext uri="{FF2B5EF4-FFF2-40B4-BE49-F238E27FC236}">
                <a16:creationId xmlns:a16="http://schemas.microsoft.com/office/drawing/2014/main" id="{5346B4F9-F55C-32BC-6BE6-258DAA9E71AE}"/>
              </a:ext>
            </a:extLst>
          </p:cNvPr>
          <p:cNvCxnSpPr>
            <a:stCxn id="23" idx="1"/>
            <a:endCxn id="15" idx="2"/>
          </p:cNvCxnSpPr>
          <p:nvPr/>
        </p:nvCxnSpPr>
        <p:spPr>
          <a:xfrm rot="10800000">
            <a:off x="4793635" y="2989878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 : en angle 43">
            <a:extLst>
              <a:ext uri="{FF2B5EF4-FFF2-40B4-BE49-F238E27FC236}">
                <a16:creationId xmlns:a16="http://schemas.microsoft.com/office/drawing/2014/main" id="{B7DFD7A7-2DEF-D01C-341E-6E35317224E7}"/>
              </a:ext>
            </a:extLst>
          </p:cNvPr>
          <p:cNvCxnSpPr>
            <a:stCxn id="25" idx="1"/>
            <a:endCxn id="15" idx="2"/>
          </p:cNvCxnSpPr>
          <p:nvPr/>
        </p:nvCxnSpPr>
        <p:spPr>
          <a:xfrm rot="10800000">
            <a:off x="4793635" y="2989878"/>
            <a:ext cx="266354" cy="6528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eur : en angle 45">
            <a:extLst>
              <a:ext uri="{FF2B5EF4-FFF2-40B4-BE49-F238E27FC236}">
                <a16:creationId xmlns:a16="http://schemas.microsoft.com/office/drawing/2014/main" id="{44A5A3B2-187D-FF32-678A-25DF1DB09E8D}"/>
              </a:ext>
            </a:extLst>
          </p:cNvPr>
          <p:cNvCxnSpPr>
            <a:cxnSpLocks/>
            <a:stCxn id="27" idx="1"/>
            <a:endCxn id="17" idx="2"/>
          </p:cNvCxnSpPr>
          <p:nvPr/>
        </p:nvCxnSpPr>
        <p:spPr>
          <a:xfrm rot="10800000">
            <a:off x="4793635" y="4431364"/>
            <a:ext cx="266354" cy="2171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necteur : en angle 47">
            <a:extLst>
              <a:ext uri="{FF2B5EF4-FFF2-40B4-BE49-F238E27FC236}">
                <a16:creationId xmlns:a16="http://schemas.microsoft.com/office/drawing/2014/main" id="{2803B2C6-6F0D-D529-C0B0-789A140F3728}"/>
              </a:ext>
            </a:extLst>
          </p:cNvPr>
          <p:cNvCxnSpPr>
            <a:cxnSpLocks/>
            <a:stCxn id="29" idx="1"/>
            <a:endCxn id="17" idx="2"/>
          </p:cNvCxnSpPr>
          <p:nvPr/>
        </p:nvCxnSpPr>
        <p:spPr>
          <a:xfrm rot="10800000">
            <a:off x="4793635" y="4431364"/>
            <a:ext cx="266354" cy="6743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Connecteur : en angle 51">
            <a:extLst>
              <a:ext uri="{FF2B5EF4-FFF2-40B4-BE49-F238E27FC236}">
                <a16:creationId xmlns:a16="http://schemas.microsoft.com/office/drawing/2014/main" id="{7BFC752B-3720-12EE-F22B-929AC3B107C0}"/>
              </a:ext>
            </a:extLst>
          </p:cNvPr>
          <p:cNvCxnSpPr>
            <a:cxnSpLocks/>
            <a:stCxn id="32" idx="1"/>
            <a:endCxn id="17" idx="2"/>
          </p:cNvCxnSpPr>
          <p:nvPr/>
        </p:nvCxnSpPr>
        <p:spPr>
          <a:xfrm rot="10800000">
            <a:off x="4793636" y="4431365"/>
            <a:ext cx="314633" cy="1140469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Graphique 2">
            <a:extLst>
              <a:ext uri="{FF2B5EF4-FFF2-40B4-BE49-F238E27FC236}">
                <a16:creationId xmlns:a16="http://schemas.microsoft.com/office/drawing/2014/main" id="{1B2E9DF7-D8A0-9BB0-AB5B-A5734B03EB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62799" y="2054078"/>
            <a:ext cx="461665" cy="46166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F1522858-B59D-8969-DD16-C1BD85A40934}"/>
              </a:ext>
            </a:extLst>
          </p:cNvPr>
          <p:cNvSpPr txBox="1"/>
          <p:nvPr/>
        </p:nvSpPr>
        <p:spPr>
          <a:xfrm>
            <a:off x="4997352" y="2100244"/>
            <a:ext cx="175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presentation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23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Organisation du projet</a:t>
            </a:r>
          </a:p>
        </p:txBody>
      </p:sp>
      <p:pic>
        <p:nvPicPr>
          <p:cNvPr id="13" name="Image 12" descr="Une image contenant Graphique, Police, noir, logo&#10;&#10;Description générée automatiquement">
            <a:extLst>
              <a:ext uri="{FF2B5EF4-FFF2-40B4-BE49-F238E27FC236}">
                <a16:creationId xmlns:a16="http://schemas.microsoft.com/office/drawing/2014/main" id="{CBAF268C-2A5F-82C7-90D6-1773C945A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5449" y="983993"/>
            <a:ext cx="2514601" cy="932078"/>
          </a:xfrm>
          <a:prstGeom prst="rect">
            <a:avLst/>
          </a:prstGeom>
        </p:spPr>
      </p:pic>
      <p:pic>
        <p:nvPicPr>
          <p:cNvPr id="15" name="Graphique 14">
            <a:extLst>
              <a:ext uri="{FF2B5EF4-FFF2-40B4-BE49-F238E27FC236}">
                <a16:creationId xmlns:a16="http://schemas.microsoft.com/office/drawing/2014/main" id="{6DCF4E51-893B-402D-34D3-43A673AB27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9654" y="2424008"/>
            <a:ext cx="461665" cy="461665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CCFAE13C-9D9B-0E77-9151-7685562FA5E7}"/>
              </a:ext>
            </a:extLst>
          </p:cNvPr>
          <p:cNvSpPr txBox="1"/>
          <p:nvPr/>
        </p:nvSpPr>
        <p:spPr>
          <a:xfrm>
            <a:off x="1475740" y="2470174"/>
            <a:ext cx="774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/doc</a:t>
            </a:r>
          </a:p>
        </p:txBody>
      </p:sp>
      <p:pic>
        <p:nvPicPr>
          <p:cNvPr id="17" name="Graphique 16">
            <a:extLst>
              <a:ext uri="{FF2B5EF4-FFF2-40B4-BE49-F238E27FC236}">
                <a16:creationId xmlns:a16="http://schemas.microsoft.com/office/drawing/2014/main" id="{DC0EA292-AA57-81C2-0AFC-72D3621609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9654" y="3865495"/>
            <a:ext cx="461665" cy="461665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06405A2D-D242-AF69-F4CE-949D25ED68F3}"/>
              </a:ext>
            </a:extLst>
          </p:cNvPr>
          <p:cNvSpPr txBox="1"/>
          <p:nvPr/>
        </p:nvSpPr>
        <p:spPr>
          <a:xfrm>
            <a:off x="1475740" y="3911661"/>
            <a:ext cx="1663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sourceCode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09EEC3EB-75FB-AD74-3E09-6FFBEB252CB2}"/>
              </a:ext>
            </a:extLst>
          </p:cNvPr>
          <p:cNvSpPr txBox="1"/>
          <p:nvPr/>
        </p:nvSpPr>
        <p:spPr>
          <a:xfrm>
            <a:off x="1498600" y="5845833"/>
            <a:ext cx="2532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TPI-KevinAvdylaj.zip</a:t>
            </a:r>
          </a:p>
        </p:txBody>
      </p:sp>
      <p:pic>
        <p:nvPicPr>
          <p:cNvPr id="22" name="Graphique 21">
            <a:extLst>
              <a:ext uri="{FF2B5EF4-FFF2-40B4-BE49-F238E27FC236}">
                <a16:creationId xmlns:a16="http://schemas.microsoft.com/office/drawing/2014/main" id="{B913896F-A4E8-DD8E-8049-8EBC8D78A2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5365" y="5799666"/>
            <a:ext cx="415499" cy="415499"/>
          </a:xfrm>
          <a:prstGeom prst="rect">
            <a:avLst/>
          </a:prstGeom>
        </p:spPr>
      </p:pic>
      <p:pic>
        <p:nvPicPr>
          <p:cNvPr id="23" name="Graphique 22">
            <a:extLst>
              <a:ext uri="{FF2B5EF4-FFF2-40B4-BE49-F238E27FC236}">
                <a16:creationId xmlns:a16="http://schemas.microsoft.com/office/drawing/2014/main" id="{E72065B8-AE5F-8CA5-C4DD-E13AEBF014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6841" y="2850457"/>
            <a:ext cx="461665" cy="461665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5A346A63-E3CC-E9A0-0915-FA55CEEAC083}"/>
              </a:ext>
            </a:extLst>
          </p:cNvPr>
          <p:cNvSpPr txBox="1"/>
          <p:nvPr/>
        </p:nvSpPr>
        <p:spPr>
          <a:xfrm>
            <a:off x="1972927" y="2896623"/>
            <a:ext cx="892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PDFs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25" name="Graphique 24">
            <a:extLst>
              <a:ext uri="{FF2B5EF4-FFF2-40B4-BE49-F238E27FC236}">
                <a16:creationId xmlns:a16="http://schemas.microsoft.com/office/drawing/2014/main" id="{33782AC3-B8B1-C941-925C-6F82DE451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6841" y="3307657"/>
            <a:ext cx="461665" cy="461665"/>
          </a:xfrm>
          <a:prstGeom prst="rect">
            <a:avLst/>
          </a:prstGeom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3CF77FB3-F37F-A24E-C6B6-D82A4514D7B8}"/>
              </a:ext>
            </a:extLst>
          </p:cNvPr>
          <p:cNvSpPr txBox="1"/>
          <p:nvPr/>
        </p:nvSpPr>
        <p:spPr>
          <a:xfrm>
            <a:off x="1972927" y="3353823"/>
            <a:ext cx="126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/Sources</a:t>
            </a:r>
          </a:p>
        </p:txBody>
      </p:sp>
      <p:pic>
        <p:nvPicPr>
          <p:cNvPr id="27" name="Graphique 26">
            <a:extLst>
              <a:ext uri="{FF2B5EF4-FFF2-40B4-BE49-F238E27FC236}">
                <a16:creationId xmlns:a16="http://schemas.microsoft.com/office/drawing/2014/main" id="{0D2D9AC7-0611-1484-A0DC-26567820D2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6841" y="4313497"/>
            <a:ext cx="461665" cy="461665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DF8679F8-6D41-8379-E47E-FF92FC0B640E}"/>
              </a:ext>
            </a:extLst>
          </p:cNvPr>
          <p:cNvSpPr txBox="1"/>
          <p:nvPr/>
        </p:nvSpPr>
        <p:spPr>
          <a:xfrm>
            <a:off x="1972927" y="4359663"/>
            <a:ext cx="101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/server</a:t>
            </a:r>
          </a:p>
        </p:txBody>
      </p:sp>
      <p:pic>
        <p:nvPicPr>
          <p:cNvPr id="29" name="Graphique 28">
            <a:extLst>
              <a:ext uri="{FF2B5EF4-FFF2-40B4-BE49-F238E27FC236}">
                <a16:creationId xmlns:a16="http://schemas.microsoft.com/office/drawing/2014/main" id="{91342C86-8308-15B5-9C7C-648DDF2921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6841" y="4770697"/>
            <a:ext cx="461665" cy="461665"/>
          </a:xfrm>
          <a:prstGeom prst="rect">
            <a:avLst/>
          </a:prstGeom>
        </p:spPr>
      </p:pic>
      <p:sp>
        <p:nvSpPr>
          <p:cNvPr id="30" name="ZoneTexte 29">
            <a:extLst>
              <a:ext uri="{FF2B5EF4-FFF2-40B4-BE49-F238E27FC236}">
                <a16:creationId xmlns:a16="http://schemas.microsoft.com/office/drawing/2014/main" id="{72E87C7B-0F60-1F99-E824-154FAA68390F}"/>
              </a:ext>
            </a:extLst>
          </p:cNvPr>
          <p:cNvSpPr txBox="1"/>
          <p:nvPr/>
        </p:nvSpPr>
        <p:spPr>
          <a:xfrm>
            <a:off x="1972927" y="4816863"/>
            <a:ext cx="126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/app</a:t>
            </a:r>
          </a:p>
        </p:txBody>
      </p:sp>
      <p:pic>
        <p:nvPicPr>
          <p:cNvPr id="32" name="Graphique 31">
            <a:extLst>
              <a:ext uri="{FF2B5EF4-FFF2-40B4-BE49-F238E27FC236}">
                <a16:creationId xmlns:a16="http://schemas.microsoft.com/office/drawing/2014/main" id="{9B504F88-7ACE-CFE1-D50E-C8A3031CB6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95120" y="5253316"/>
            <a:ext cx="428626" cy="428626"/>
          </a:xfrm>
          <a:prstGeom prst="rect">
            <a:avLst/>
          </a:prstGeom>
        </p:spPr>
      </p:pic>
      <p:sp>
        <p:nvSpPr>
          <p:cNvPr id="38" name="ZoneTexte 37">
            <a:extLst>
              <a:ext uri="{FF2B5EF4-FFF2-40B4-BE49-F238E27FC236}">
                <a16:creationId xmlns:a16="http://schemas.microsoft.com/office/drawing/2014/main" id="{8C38359F-15B7-5421-0596-A61B7C946EF0}"/>
              </a:ext>
            </a:extLst>
          </p:cNvPr>
          <p:cNvSpPr txBox="1"/>
          <p:nvPr/>
        </p:nvSpPr>
        <p:spPr>
          <a:xfrm>
            <a:off x="1965306" y="5289031"/>
            <a:ext cx="2027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fichiers docker</a:t>
            </a:r>
          </a:p>
        </p:txBody>
      </p:sp>
      <p:sp>
        <p:nvSpPr>
          <p:cNvPr id="40" name="Rectangle : coins arrondis 39">
            <a:extLst>
              <a:ext uri="{FF2B5EF4-FFF2-40B4-BE49-F238E27FC236}">
                <a16:creationId xmlns:a16="http://schemas.microsoft.com/office/drawing/2014/main" id="{12443310-D105-389E-99BA-ECCDC2220C6C}"/>
              </a:ext>
            </a:extLst>
          </p:cNvPr>
          <p:cNvSpPr/>
          <p:nvPr/>
        </p:nvSpPr>
        <p:spPr>
          <a:xfrm>
            <a:off x="685472" y="1811867"/>
            <a:ext cx="3551248" cy="4555913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42" name="Connecteur : en angle 41">
            <a:extLst>
              <a:ext uri="{FF2B5EF4-FFF2-40B4-BE49-F238E27FC236}">
                <a16:creationId xmlns:a16="http://schemas.microsoft.com/office/drawing/2014/main" id="{5346B4F9-F55C-32BC-6BE6-258DAA9E71AE}"/>
              </a:ext>
            </a:extLst>
          </p:cNvPr>
          <p:cNvCxnSpPr>
            <a:stCxn id="23" idx="1"/>
            <a:endCxn id="15" idx="2"/>
          </p:cNvCxnSpPr>
          <p:nvPr/>
        </p:nvCxnSpPr>
        <p:spPr>
          <a:xfrm rot="10800000">
            <a:off x="1280487" y="2885674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 : en angle 43">
            <a:extLst>
              <a:ext uri="{FF2B5EF4-FFF2-40B4-BE49-F238E27FC236}">
                <a16:creationId xmlns:a16="http://schemas.microsoft.com/office/drawing/2014/main" id="{B7DFD7A7-2DEF-D01C-341E-6E35317224E7}"/>
              </a:ext>
            </a:extLst>
          </p:cNvPr>
          <p:cNvCxnSpPr>
            <a:stCxn id="25" idx="1"/>
            <a:endCxn id="15" idx="2"/>
          </p:cNvCxnSpPr>
          <p:nvPr/>
        </p:nvCxnSpPr>
        <p:spPr>
          <a:xfrm rot="10800000">
            <a:off x="1280487" y="2885674"/>
            <a:ext cx="266354" cy="6528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eur : en angle 45">
            <a:extLst>
              <a:ext uri="{FF2B5EF4-FFF2-40B4-BE49-F238E27FC236}">
                <a16:creationId xmlns:a16="http://schemas.microsoft.com/office/drawing/2014/main" id="{44A5A3B2-187D-FF32-678A-25DF1DB09E8D}"/>
              </a:ext>
            </a:extLst>
          </p:cNvPr>
          <p:cNvCxnSpPr>
            <a:cxnSpLocks/>
            <a:stCxn id="27" idx="1"/>
            <a:endCxn id="17" idx="2"/>
          </p:cNvCxnSpPr>
          <p:nvPr/>
        </p:nvCxnSpPr>
        <p:spPr>
          <a:xfrm rot="10800000">
            <a:off x="1280487" y="4327160"/>
            <a:ext cx="266354" cy="2171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necteur : en angle 47">
            <a:extLst>
              <a:ext uri="{FF2B5EF4-FFF2-40B4-BE49-F238E27FC236}">
                <a16:creationId xmlns:a16="http://schemas.microsoft.com/office/drawing/2014/main" id="{2803B2C6-6F0D-D529-C0B0-789A140F3728}"/>
              </a:ext>
            </a:extLst>
          </p:cNvPr>
          <p:cNvCxnSpPr>
            <a:cxnSpLocks/>
            <a:stCxn id="29" idx="1"/>
            <a:endCxn id="17" idx="2"/>
          </p:cNvCxnSpPr>
          <p:nvPr/>
        </p:nvCxnSpPr>
        <p:spPr>
          <a:xfrm rot="10800000">
            <a:off x="1280487" y="4327160"/>
            <a:ext cx="266354" cy="6743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Connecteur : en angle 51">
            <a:extLst>
              <a:ext uri="{FF2B5EF4-FFF2-40B4-BE49-F238E27FC236}">
                <a16:creationId xmlns:a16="http://schemas.microsoft.com/office/drawing/2014/main" id="{7BFC752B-3720-12EE-F22B-929AC3B107C0}"/>
              </a:ext>
            </a:extLst>
          </p:cNvPr>
          <p:cNvCxnSpPr>
            <a:cxnSpLocks/>
            <a:stCxn id="32" idx="1"/>
            <a:endCxn id="17" idx="2"/>
          </p:cNvCxnSpPr>
          <p:nvPr/>
        </p:nvCxnSpPr>
        <p:spPr>
          <a:xfrm rot="10800000">
            <a:off x="1280488" y="4327161"/>
            <a:ext cx="314633" cy="1140469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Graphique 2">
            <a:extLst>
              <a:ext uri="{FF2B5EF4-FFF2-40B4-BE49-F238E27FC236}">
                <a16:creationId xmlns:a16="http://schemas.microsoft.com/office/drawing/2014/main" id="{1B2E9DF7-D8A0-9BB0-AB5B-A5734B03EB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9651" y="1949874"/>
            <a:ext cx="461665" cy="46166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F1522858-B59D-8969-DD16-C1BD85A40934}"/>
              </a:ext>
            </a:extLst>
          </p:cNvPr>
          <p:cNvSpPr txBox="1"/>
          <p:nvPr/>
        </p:nvSpPr>
        <p:spPr>
          <a:xfrm>
            <a:off x="1484204" y="1996040"/>
            <a:ext cx="175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presentation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7D4D8E5-96B3-FC1C-4890-8B5E5DEC21E7}"/>
              </a:ext>
            </a:extLst>
          </p:cNvPr>
          <p:cNvSpPr txBox="1"/>
          <p:nvPr/>
        </p:nvSpPr>
        <p:spPr>
          <a:xfrm>
            <a:off x="6350001" y="2783427"/>
            <a:ext cx="198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77 </a:t>
            </a:r>
            <a:r>
              <a:rPr lang="fr-CH" sz="2000" b="1" dirty="0" err="1">
                <a:latin typeface="Inter" panose="02000503000000020004" pitchFamily="2" charset="0"/>
                <a:ea typeface="Inter" panose="02000503000000020004" pitchFamily="2" charset="0"/>
              </a:rPr>
              <a:t>commits</a:t>
            </a:r>
            <a:endParaRPr lang="fr-CH" sz="20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C7FBE34-941C-AFFE-A2BA-A7D970C426DF}"/>
              </a:ext>
            </a:extLst>
          </p:cNvPr>
          <p:cNvSpPr txBox="1"/>
          <p:nvPr/>
        </p:nvSpPr>
        <p:spPr>
          <a:xfrm>
            <a:off x="6350001" y="3183537"/>
            <a:ext cx="2302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1 branche (main)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B40D933-DB88-11DE-1DC4-6A5D1FF6CCF7}"/>
              </a:ext>
            </a:extLst>
          </p:cNvPr>
          <p:cNvSpPr txBox="1"/>
          <p:nvPr/>
        </p:nvSpPr>
        <p:spPr>
          <a:xfrm>
            <a:off x="6350000" y="3557718"/>
            <a:ext cx="5283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 err="1">
                <a:latin typeface="Inter" panose="02000503000000020004" pitchFamily="2" charset="0"/>
                <a:ea typeface="Inter" panose="02000503000000020004" pitchFamily="2" charset="0"/>
              </a:rPr>
              <a:t>Commits</a:t>
            </a:r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 tous les jours avant les pauses</a:t>
            </a:r>
          </a:p>
        </p:txBody>
      </p:sp>
    </p:spTree>
    <p:extLst>
      <p:ext uri="{BB962C8B-B14F-4D97-AF65-F5344CB8AC3E}">
        <p14:creationId xmlns:p14="http://schemas.microsoft.com/office/powerpoint/2010/main" val="14361932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Base de données</a:t>
            </a:r>
          </a:p>
        </p:txBody>
      </p:sp>
      <p:pic>
        <p:nvPicPr>
          <p:cNvPr id="10" name="Image 9" descr="Une image contenant Graphique, Police, graphisme, logo&#10;&#10;Description générée automatiquement">
            <a:extLst>
              <a:ext uri="{FF2B5EF4-FFF2-40B4-BE49-F238E27FC236}">
                <a16:creationId xmlns:a16="http://schemas.microsoft.com/office/drawing/2014/main" id="{6198E24F-8A66-AD26-500A-3D45311BBB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0265" y="1082315"/>
            <a:ext cx="2167467" cy="1121664"/>
          </a:xfrm>
          <a:prstGeom prst="rect">
            <a:avLst/>
          </a:prstGeom>
        </p:spPr>
      </p:pic>
      <p:pic>
        <p:nvPicPr>
          <p:cNvPr id="12" name="Image 11" descr="Une image contenant embarcation, texte, transport, Voilier&#10;&#10;Description générée automatiquement">
            <a:extLst>
              <a:ext uri="{FF2B5EF4-FFF2-40B4-BE49-F238E27FC236}">
                <a16:creationId xmlns:a16="http://schemas.microsoft.com/office/drawing/2014/main" id="{12A591E0-1991-D7BE-C4BC-0DE605D73E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734" y="932709"/>
            <a:ext cx="2311400" cy="1271270"/>
          </a:xfrm>
          <a:prstGeom prst="rect">
            <a:avLst/>
          </a:prstGeom>
        </p:spPr>
      </p:pic>
      <p:pic>
        <p:nvPicPr>
          <p:cNvPr id="19" name="Graphique 18">
            <a:extLst>
              <a:ext uri="{FF2B5EF4-FFF2-40B4-BE49-F238E27FC236}">
                <a16:creationId xmlns:a16="http://schemas.microsoft.com/office/drawing/2014/main" id="{7A83EF7D-50EA-7F6C-5616-AD016E0F82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4268" y="2069273"/>
            <a:ext cx="6714065" cy="4348400"/>
          </a:xfrm>
          <a:prstGeom prst="rect">
            <a:avLst/>
          </a:prstGeom>
        </p:spPr>
      </p:pic>
      <p:pic>
        <p:nvPicPr>
          <p:cNvPr id="34" name="Image 33" descr="Une image contenant texte, Police, logo, Graphique&#10;&#10;Description générée automatiquement">
            <a:extLst>
              <a:ext uri="{FF2B5EF4-FFF2-40B4-BE49-F238E27FC236}">
                <a16:creationId xmlns:a16="http://schemas.microsoft.com/office/drawing/2014/main" id="{1ABBAB2E-417B-A5A7-8FF9-EB9ECC1066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7866" y="6127136"/>
            <a:ext cx="2300817" cy="58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26016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>
                <a:latin typeface="Inter" panose="02000503000000020004" pitchFamily="2" charset="0"/>
                <a:ea typeface="Inter" panose="02000503000000020004" pitchFamily="2" charset="0"/>
              </a:rPr>
              <a:t>API</a:t>
            </a:r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6" name="Graphique 15">
            <a:extLst>
              <a:ext uri="{FF2B5EF4-FFF2-40B4-BE49-F238E27FC236}">
                <a16:creationId xmlns:a16="http://schemas.microsoft.com/office/drawing/2014/main" id="{A3B486A3-070B-FC3B-6456-E2381CEEBA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17110" y="1119673"/>
            <a:ext cx="6004839" cy="558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68972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392</TotalTime>
  <Words>769</Words>
  <Application>Microsoft Office PowerPoint</Application>
  <PresentationFormat>Grand écran</PresentationFormat>
  <Paragraphs>300</Paragraphs>
  <Slides>38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38</vt:i4>
      </vt:variant>
    </vt:vector>
  </HeadingPairs>
  <TitlesOfParts>
    <vt:vector size="44" baseType="lpstr">
      <vt:lpstr>Arial</vt:lpstr>
      <vt:lpstr>Calibri</vt:lpstr>
      <vt:lpstr>Inter</vt:lpstr>
      <vt:lpstr>Fira Code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DGEP - Etat de Vaud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Kevin Daddy Avdylaj</dc:creator>
  <cp:lastModifiedBy>Kevin Daddy Avdylaj</cp:lastModifiedBy>
  <cp:revision>10</cp:revision>
  <dcterms:created xsi:type="dcterms:W3CDTF">2024-06-06T11:19:42Z</dcterms:created>
  <dcterms:modified xsi:type="dcterms:W3CDTF">2024-06-07T09:43:17Z</dcterms:modified>
</cp:coreProperties>
</file>

<file path=docProps/thumbnail.jpeg>
</file>